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avi" ContentType="video/avi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3" r:id="rId8"/>
    <p:sldId id="264" r:id="rId9"/>
    <p:sldId id="262" r:id="rId10"/>
    <p:sldId id="270" r:id="rId11"/>
    <p:sldId id="271" r:id="rId12"/>
    <p:sldId id="272" r:id="rId13"/>
    <p:sldId id="273" r:id="rId14"/>
    <p:sldId id="274" r:id="rId15"/>
    <p:sldId id="265" r:id="rId16"/>
    <p:sldId id="266" r:id="rId17"/>
    <p:sldId id="267" r:id="rId18"/>
    <p:sldId id="268" r:id="rId19"/>
    <p:sldId id="269" r:id="rId20"/>
    <p:sldId id="275" r:id="rId21"/>
  </p:sldIdLst>
  <p:sldSz cx="9144000" cy="5143500" type="screen16x9"/>
  <p:notesSz cx="6858000" cy="9144000"/>
  <p:custDataLst>
    <p:tags r:id="rId2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4" autoAdjust="0"/>
    <p:restoredTop sz="94676" autoAdjust="0"/>
  </p:normalViewPr>
  <p:slideViewPr>
    <p:cSldViewPr showGuides="1">
      <p:cViewPr varScale="1">
        <p:scale>
          <a:sx n="108" d="100"/>
          <a:sy n="108" d="100"/>
        </p:scale>
        <p:origin x="-384" y="-90"/>
      </p:cViewPr>
      <p:guideLst>
        <p:guide orient="horz" pos="1620"/>
        <p:guide orient="horz" pos="214"/>
        <p:guide orient="horz" pos="3026"/>
        <p:guide orient="horz" pos="2799"/>
        <p:guide pos="2880"/>
        <p:guide pos="204"/>
        <p:guide pos="5556"/>
        <p:guide pos="2653"/>
        <p:guide pos="310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4D2D9-3B3B-429A-9E89-34D1AEB6C48E}" type="datetimeFigureOut">
              <a:rPr lang="ru-RU" smtClean="0"/>
              <a:t>20.03.2014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1FCB-CB98-4632-B2DC-F0716ACC0A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41531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4D2D9-3B3B-429A-9E89-34D1AEB6C48E}" type="datetimeFigureOut">
              <a:rPr lang="ru-RU" smtClean="0"/>
              <a:t>20.03.2014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1FCB-CB98-4632-B2DC-F0716ACC0A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753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4D2D9-3B3B-429A-9E89-34D1AEB6C48E}" type="datetimeFigureOut">
              <a:rPr lang="ru-RU" smtClean="0"/>
              <a:t>20.03.2014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1FCB-CB98-4632-B2DC-F0716ACC0A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591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4D2D9-3B3B-429A-9E89-34D1AEB6C48E}" type="datetimeFigureOut">
              <a:rPr lang="ru-RU" smtClean="0"/>
              <a:t>20.03.2014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1FCB-CB98-4632-B2DC-F0716ACC0A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97785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4D2D9-3B3B-429A-9E89-34D1AEB6C48E}" type="datetimeFigureOut">
              <a:rPr lang="ru-RU" smtClean="0"/>
              <a:t>20.03.2014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1FCB-CB98-4632-B2DC-F0716ACC0A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4495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4D2D9-3B3B-429A-9E89-34D1AEB6C48E}" type="datetimeFigureOut">
              <a:rPr lang="ru-RU" smtClean="0"/>
              <a:t>20.03.2014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1FCB-CB98-4632-B2DC-F0716ACC0A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2531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4D2D9-3B3B-429A-9E89-34D1AEB6C48E}" type="datetimeFigureOut">
              <a:rPr lang="ru-RU" smtClean="0"/>
              <a:t>20.03.2014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1FCB-CB98-4632-B2DC-F0716ACC0A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5949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4D2D9-3B3B-429A-9E89-34D1AEB6C48E}" type="datetimeFigureOut">
              <a:rPr lang="ru-RU" smtClean="0"/>
              <a:t>20.03.2014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1FCB-CB98-4632-B2DC-F0716ACC0A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28184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4D2D9-3B3B-429A-9E89-34D1AEB6C48E}" type="datetimeFigureOut">
              <a:rPr lang="ru-RU" smtClean="0"/>
              <a:t>20.03.2014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1FCB-CB98-4632-B2DC-F0716ACC0A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9483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4D2D9-3B3B-429A-9E89-34D1AEB6C48E}" type="datetimeFigureOut">
              <a:rPr lang="ru-RU" smtClean="0"/>
              <a:t>20.03.2014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1FCB-CB98-4632-B2DC-F0716ACC0A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3856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4D2D9-3B3B-429A-9E89-34D1AEB6C48E}" type="datetimeFigureOut">
              <a:rPr lang="ru-RU" smtClean="0"/>
              <a:t>20.03.2014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1FCB-CB98-4632-B2DC-F0716ACC0A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1777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24D2D9-3B3B-429A-9E89-34D1AEB6C48E}" type="datetimeFigureOut">
              <a:rPr lang="ru-RU" smtClean="0"/>
              <a:t>20.03.2014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BE1FCB-CB98-4632-B2DC-F0716ACC0A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9623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microsoft.com/office/2007/relationships/hdphoto" Target="../media/hdphoto14.wdp"/><Relationship Id="rId7" Type="http://schemas.openxmlformats.org/officeDocument/2006/relationships/image" Target="../media/image2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gif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5.avi"/><Relationship Id="rId1" Type="http://schemas.microsoft.com/office/2007/relationships/media" Target="../media/media5.avi"/><Relationship Id="rId6" Type="http://schemas.openxmlformats.org/officeDocument/2006/relationships/image" Target="../media/image31.png"/><Relationship Id="rId5" Type="http://schemas.microsoft.com/office/2007/relationships/hdphoto" Target="../media/hdphoto8.wdp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0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5.wdp"/><Relationship Id="rId5" Type="http://schemas.openxmlformats.org/officeDocument/2006/relationships/image" Target="../media/image34.jpeg"/><Relationship Id="rId4" Type="http://schemas.openxmlformats.org/officeDocument/2006/relationships/image" Target="../media/image10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microsoft.com/office/2007/relationships/hdphoto" Target="../media/hdphoto2.wdp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6" Type="http://schemas.openxmlformats.org/officeDocument/2006/relationships/image" Target="../media/image4.jpeg"/><Relationship Id="rId5" Type="http://schemas.microsoft.com/office/2007/relationships/hdphoto" Target="../media/hdphoto1.wdp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microsoft.com/office/2007/relationships/hdphoto" Target="../media/hdphoto7.wdp"/><Relationship Id="rId3" Type="http://schemas.openxmlformats.org/officeDocument/2006/relationships/slideLayout" Target="../slideLayouts/slideLayout7.xml"/><Relationship Id="rId7" Type="http://schemas.microsoft.com/office/2007/relationships/hdphoto" Target="../media/hdphoto5.wdp"/><Relationship Id="rId12" Type="http://schemas.openxmlformats.org/officeDocument/2006/relationships/image" Target="../media/image13.png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6" Type="http://schemas.openxmlformats.org/officeDocument/2006/relationships/image" Target="../media/image9.jpeg"/><Relationship Id="rId11" Type="http://schemas.microsoft.com/office/2007/relationships/hdphoto" Target="../media/hdphoto6.wdp"/><Relationship Id="rId5" Type="http://schemas.microsoft.com/office/2007/relationships/hdphoto" Target="../media/hdphoto4.wdp"/><Relationship Id="rId10" Type="http://schemas.openxmlformats.org/officeDocument/2006/relationships/image" Target="../media/image12.png"/><Relationship Id="rId4" Type="http://schemas.openxmlformats.org/officeDocument/2006/relationships/image" Target="../media/image8.jpe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avi"/><Relationship Id="rId1" Type="http://schemas.microsoft.com/office/2007/relationships/media" Target="../media/media3.avi"/><Relationship Id="rId6" Type="http://schemas.microsoft.com/office/2007/relationships/hdphoto" Target="../media/hdphoto8.wdp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17.png"/><Relationship Id="rId7" Type="http://schemas.openxmlformats.org/officeDocument/2006/relationships/image" Target="../media/image18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5" Type="http://schemas.openxmlformats.org/officeDocument/2006/relationships/image" Target="../media/image17.jpeg"/><Relationship Id="rId4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avi"/><Relationship Id="rId1" Type="http://schemas.microsoft.com/office/2007/relationships/media" Target="../media/media4.avi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7" Type="http://schemas.microsoft.com/office/2007/relationships/hdphoto" Target="../media/hdphoto13.wdp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microsoft.com/office/2007/relationships/hdphoto" Target="../media/hdphoto12.wdp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123478"/>
            <a:ext cx="84963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</a:rPr>
              <a:t>Радиоактивность как свидетельство сложного строения атомов.</a:t>
            </a:r>
          </a:p>
          <a:p>
            <a:pPr algn="ctr"/>
            <a:r>
              <a:rPr lang="el-GR" sz="4000" b="1" dirty="0" smtClean="0">
                <a:solidFill>
                  <a:schemeClr val="tx2"/>
                </a:solidFill>
              </a:rPr>
              <a:t>α</a:t>
            </a:r>
            <a:r>
              <a:rPr lang="ru-RU" sz="4000" b="1" dirty="0" smtClean="0">
                <a:solidFill>
                  <a:schemeClr val="tx2"/>
                </a:solidFill>
              </a:rPr>
              <a:t>-, </a:t>
            </a:r>
            <a:r>
              <a:rPr lang="el-GR" sz="4000" b="1" dirty="0" smtClean="0">
                <a:solidFill>
                  <a:schemeClr val="tx2"/>
                </a:solidFill>
              </a:rPr>
              <a:t>β</a:t>
            </a:r>
            <a:r>
              <a:rPr lang="ru-RU" sz="4000" b="1" dirty="0" smtClean="0">
                <a:solidFill>
                  <a:schemeClr val="tx2"/>
                </a:solidFill>
              </a:rPr>
              <a:t>- и </a:t>
            </a:r>
            <a:r>
              <a:rPr lang="el-GR" sz="4000" b="1" dirty="0" smtClean="0">
                <a:solidFill>
                  <a:schemeClr val="tx2"/>
                </a:solidFill>
              </a:rPr>
              <a:t>γ</a:t>
            </a:r>
            <a:r>
              <a:rPr lang="ru-RU" sz="4000" b="1" dirty="0" smtClean="0">
                <a:solidFill>
                  <a:schemeClr val="tx2"/>
                </a:solidFill>
              </a:rPr>
              <a:t>- излучения.</a:t>
            </a:r>
          </a:p>
          <a:p>
            <a:pPr algn="ctr"/>
            <a:r>
              <a:rPr lang="ru-RU" sz="4000" b="1" dirty="0" smtClean="0">
                <a:solidFill>
                  <a:schemeClr val="tx2"/>
                </a:solidFill>
              </a:rPr>
              <a:t>Правила смещения при α- и β-распадах</a:t>
            </a:r>
            <a:endParaRPr lang="ru-RU" sz="4000" b="1" dirty="0">
              <a:solidFill>
                <a:schemeClr val="tx2"/>
              </a:solidFill>
            </a:endParaRPr>
          </a:p>
        </p:txBody>
      </p:sp>
      <p:pic>
        <p:nvPicPr>
          <p:cNvPr id="1026" name="Picture 2" descr="http://demiart.ru/forum/uploads5/post-831943-126548088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654577"/>
            <a:ext cx="2016224" cy="1788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http://dic.academic.ru/pictures/wiki/files/67/CNO_Cycle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6" descr="http://dic.academic.ru/pictures/wiki/files/67/CNO_Cycle.sv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2" t="155" r="8796" b="23905"/>
          <a:stretch/>
        </p:blipFill>
        <p:spPr>
          <a:xfrm>
            <a:off x="827584" y="2715764"/>
            <a:ext cx="2144755" cy="1872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150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.absurdopedia.net/b/bc/Haystack.gif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9725"/>
            <a:ext cx="2967693" cy="2895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lh5.ggpht.com/ypoAzPSfqB9a-Jc7A2pch3w23ldo1THotExDEPsrgO25Xdh409xU1nXPRtuUp5fkdSo=w3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003254"/>
            <a:ext cx="1440160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best-fanera.ru/images/osb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049700">
            <a:off x="6593478" y="796214"/>
            <a:ext cx="2623464" cy="1667947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7452320" y="987574"/>
            <a:ext cx="72008" cy="7200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7814505" y="1131590"/>
            <a:ext cx="72008" cy="7200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8040064" y="1428735"/>
            <a:ext cx="72008" cy="7200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8244408" y="1753087"/>
            <a:ext cx="72008" cy="7200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7379124" y="1431009"/>
            <a:ext cx="72008" cy="7200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7609655" y="1713444"/>
            <a:ext cx="72008" cy="7200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8076068" y="2067694"/>
            <a:ext cx="72008" cy="7200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779652" y="1489398"/>
            <a:ext cx="72008" cy="7200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23850" y="347596"/>
            <a:ext cx="27523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tx2"/>
                </a:solidFill>
              </a:rPr>
              <a:t>Суть опыта Резерфорда</a:t>
            </a:r>
            <a:endParaRPr lang="ru-RU" sz="2000" dirty="0">
              <a:solidFill>
                <a:schemeClr val="tx2"/>
              </a:solidFill>
            </a:endParaRPr>
          </a:p>
        </p:txBody>
      </p:sp>
      <p:pic>
        <p:nvPicPr>
          <p:cNvPr id="1034" name="Picture 10" descr="http://img-sotmarket.ru/standart/img/multimedia/neobychnye_gadzhety/evrika/kopilka-jevrika-girja-0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5683" y="2594014"/>
            <a:ext cx="1270069" cy="1849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demiart.ru/forum/uploads3/post-556674-1245439467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742" y="658626"/>
            <a:ext cx="1123950" cy="1733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31784" flipH="1">
            <a:off x="-221947" y="1697541"/>
            <a:ext cx="3240807" cy="2667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583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5679E-6 L 0.39063 -0.39444 " pathEditMode="relative" ptsTypes="AA">
                                      <p:cBhvr>
                                        <p:cTn id="21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1030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31344" y="78115"/>
            <a:ext cx="1564018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1911 год</a:t>
            </a:r>
            <a:endParaRPr lang="ru-RU" sz="28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1600" y="4293311"/>
            <a:ext cx="2521844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Calibri" pitchFamily="34" charset="0"/>
                <a:cs typeface="Calibri" pitchFamily="34" charset="0"/>
              </a:rPr>
              <a:t>Эрнест Резерфорд</a:t>
            </a:r>
          </a:p>
          <a:p>
            <a:r>
              <a:rPr lang="ru-RU" sz="1600" dirty="0" smtClean="0">
                <a:latin typeface="Calibri" pitchFamily="34" charset="0"/>
                <a:cs typeface="Calibri" pitchFamily="34" charset="0"/>
              </a:rPr>
              <a:t>30. 08. 1871 — 19. 10. 1937</a:t>
            </a:r>
            <a:endParaRPr lang="ru-RU" sz="16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Picture 6" descr="http://unnatural.ru/wp-content/uploads/2013/01/012813_1537_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091" y="339725"/>
            <a:ext cx="2836862" cy="39535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" name="Опыт резерфорда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53766" y="483518"/>
            <a:ext cx="4038600" cy="25146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884636" y="2998118"/>
            <a:ext cx="39663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Более </a:t>
            </a:r>
            <a:r>
              <a:rPr lang="ru-RU" dirty="0"/>
              <a:t>99,96% массы атома и весь положительный заряд сосредоточены в </a:t>
            </a:r>
            <a:r>
              <a:rPr lang="ru-RU" dirty="0" smtClean="0"/>
              <a:t>центре атома — </a:t>
            </a:r>
            <a:r>
              <a:rPr lang="ru-RU" dirty="0" smtClean="0">
                <a:solidFill>
                  <a:srgbClr val="C00000"/>
                </a:solidFill>
              </a:rPr>
              <a:t>ядре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853766" y="3920452"/>
            <a:ext cx="38512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Диаметр ядра примерно </a:t>
            </a:r>
            <a:r>
              <a:rPr lang="ru-RU" dirty="0"/>
              <a:t>в </a:t>
            </a:r>
            <a:r>
              <a:rPr lang="ru-RU" dirty="0" smtClean="0"/>
              <a:t>10</a:t>
            </a:r>
            <a:r>
              <a:rPr lang="ru-RU" baseline="30000" dirty="0" smtClean="0"/>
              <a:t>4</a:t>
            </a:r>
            <a:r>
              <a:rPr lang="ru-RU" dirty="0" smtClean="0"/>
              <a:t> — </a:t>
            </a:r>
            <a:r>
              <a:rPr lang="ru-RU" dirty="0"/>
              <a:t>10</a:t>
            </a:r>
            <a:r>
              <a:rPr lang="ru-RU" baseline="30000" dirty="0"/>
              <a:t>5</a:t>
            </a:r>
            <a:r>
              <a:rPr lang="ru-RU" dirty="0"/>
              <a:t> раз меньше диаметра </a:t>
            </a:r>
            <a:r>
              <a:rPr lang="ru-RU" dirty="0" smtClean="0"/>
              <a:t>атома</a:t>
            </a:r>
            <a:r>
              <a:rPr lang="ru-RU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61730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97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6874" y="195486"/>
            <a:ext cx="6770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tx2"/>
                </a:solidFill>
              </a:rPr>
              <a:t>Ядерная (планетарная) модель атома</a:t>
            </a:r>
            <a:endParaRPr lang="ru-RU" sz="3200" dirty="0">
              <a:solidFill>
                <a:schemeClr val="tx2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60156" y="1043021"/>
            <a:ext cx="210525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/>
              <a:t>Положительно</a:t>
            </a:r>
          </a:p>
          <a:p>
            <a:pPr algn="ctr"/>
            <a:r>
              <a:rPr lang="ru-RU" sz="2000" dirty="0" smtClean="0"/>
              <a:t>заряженное </a:t>
            </a:r>
            <a:r>
              <a:rPr lang="ru-RU" sz="2000" dirty="0"/>
              <a:t>ядро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48638" y="2931790"/>
            <a:ext cx="137736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/>
              <a:t>Электроны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850" y="3981748"/>
            <a:ext cx="84963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Заряд </a:t>
            </a:r>
            <a:r>
              <a:rPr lang="ru-RU" sz="2400" dirty="0"/>
              <a:t>ядра равен модулю суммарного заряда электронов.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848729"/>
            <a:ext cx="3919301" cy="3374107"/>
          </a:xfrm>
          <a:prstGeom prst="rect">
            <a:avLst/>
          </a:prstGeom>
        </p:spPr>
      </p:pic>
      <p:cxnSp>
        <p:nvCxnSpPr>
          <p:cNvPr id="8" name="Прямая со стрелкой 7"/>
          <p:cNvCxnSpPr/>
          <p:nvPr/>
        </p:nvCxnSpPr>
        <p:spPr>
          <a:xfrm flipH="1">
            <a:off x="4716016" y="1428914"/>
            <a:ext cx="1440160" cy="85480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4" idx="3"/>
          </p:cNvCxnSpPr>
          <p:nvPr/>
        </p:nvCxnSpPr>
        <p:spPr>
          <a:xfrm flipV="1">
            <a:off x="1726003" y="1635646"/>
            <a:ext cx="1765877" cy="1496199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4" idx="3"/>
          </p:cNvCxnSpPr>
          <p:nvPr/>
        </p:nvCxnSpPr>
        <p:spPr>
          <a:xfrm flipV="1">
            <a:off x="1726003" y="2535782"/>
            <a:ext cx="3530073" cy="596063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4" idx="3"/>
          </p:cNvCxnSpPr>
          <p:nvPr/>
        </p:nvCxnSpPr>
        <p:spPr>
          <a:xfrm>
            <a:off x="1726003" y="3131845"/>
            <a:ext cx="1765036" cy="304001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5697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35"/>
          <p:cNvGrpSpPr>
            <a:grpSpLocks/>
          </p:cNvGrpSpPr>
          <p:nvPr/>
        </p:nvGrpSpPr>
        <p:grpSpPr bwMode="auto">
          <a:xfrm>
            <a:off x="1059960" y="367076"/>
            <a:ext cx="1841500" cy="2019759"/>
            <a:chOff x="1285852" y="2451038"/>
            <a:chExt cx="1841513" cy="2170238"/>
          </a:xfrm>
        </p:grpSpPr>
        <p:sp>
          <p:nvSpPr>
            <p:cNvPr id="4" name="Овал 3"/>
            <p:cNvSpPr/>
            <p:nvPr/>
          </p:nvSpPr>
          <p:spPr>
            <a:xfrm>
              <a:off x="2357422" y="3286124"/>
              <a:ext cx="767297" cy="763648"/>
            </a:xfrm>
            <a:prstGeom prst="ellipse">
              <a:avLst/>
            </a:prstGeom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" name="Овал 4"/>
            <p:cNvSpPr/>
            <p:nvPr/>
          </p:nvSpPr>
          <p:spPr>
            <a:xfrm>
              <a:off x="1822960" y="2451038"/>
              <a:ext cx="767297" cy="763648"/>
            </a:xfrm>
            <a:prstGeom prst="ellipse">
              <a:avLst/>
            </a:prstGeom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Овал 5"/>
            <p:cNvSpPr/>
            <p:nvPr/>
          </p:nvSpPr>
          <p:spPr>
            <a:xfrm>
              <a:off x="1447249" y="2571744"/>
              <a:ext cx="767297" cy="763648"/>
            </a:xfrm>
            <a:prstGeom prst="ellipse">
              <a:avLst/>
            </a:prstGeom>
            <a:gradFill>
              <a:gsLst>
                <a:gs pos="0">
                  <a:srgbClr val="FFC0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1857356" y="3071810"/>
              <a:ext cx="767297" cy="763648"/>
            </a:xfrm>
            <a:prstGeom prst="ellipse">
              <a:avLst/>
            </a:prstGeom>
            <a:gradFill>
              <a:gsLst>
                <a:gs pos="0">
                  <a:srgbClr val="FFC0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Овал 7"/>
            <p:cNvSpPr/>
            <p:nvPr/>
          </p:nvSpPr>
          <p:spPr>
            <a:xfrm rot="15907305">
              <a:off x="1287677" y="3419785"/>
              <a:ext cx="763648" cy="767297"/>
            </a:xfrm>
            <a:prstGeom prst="ellipse">
              <a:avLst/>
            </a:prstGeom>
            <a:gradFill>
              <a:gsLst>
                <a:gs pos="0">
                  <a:srgbClr val="FFC0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2000232" y="3857628"/>
              <a:ext cx="767297" cy="763648"/>
            </a:xfrm>
            <a:prstGeom prst="ellipse">
              <a:avLst/>
            </a:prstGeom>
            <a:gradFill>
              <a:gsLst>
                <a:gs pos="0">
                  <a:srgbClr val="FFC0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" name="Овал 9"/>
            <p:cNvSpPr/>
            <p:nvPr/>
          </p:nvSpPr>
          <p:spPr>
            <a:xfrm>
              <a:off x="2360068" y="2505233"/>
              <a:ext cx="767297" cy="763648"/>
            </a:xfrm>
            <a:prstGeom prst="ellipse">
              <a:avLst/>
            </a:prstGeom>
            <a:gradFill>
              <a:gsLst>
                <a:gs pos="0">
                  <a:srgbClr val="FFC0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1946480" y="2657960"/>
              <a:ext cx="802855" cy="668191"/>
            </a:xfrm>
            <a:prstGeom prst="ellipse">
              <a:avLst/>
            </a:prstGeom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scene3d>
              <a:camera prst="orthographicFront" fov="0">
                <a:rot lat="0" lon="0" rev="0"/>
              </a:camera>
              <a:lightRig rig="contrasting" dir="t">
                <a:rot lat="0" lon="0" rev="1500000"/>
              </a:lightRig>
            </a:scene3d>
            <a:sp3d extrusionH="127000" prstMaterial="powder">
              <a:bevelT w="50800" h="63500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1654532" y="3697369"/>
              <a:ext cx="802855" cy="668191"/>
            </a:xfrm>
            <a:prstGeom prst="ellipse">
              <a:avLst/>
            </a:prstGeom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scene3d>
              <a:camera prst="orthographicFront" fov="0">
                <a:rot lat="0" lon="0" rev="0"/>
              </a:camera>
              <a:lightRig rig="contrasting" dir="t">
                <a:rot lat="0" lon="0" rev="1500000"/>
              </a:lightRig>
            </a:scene3d>
            <a:sp3d extrusionH="127000" prstMaterial="powder">
              <a:bevelT w="50800" h="63500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3" name="Овал 12"/>
            <p:cNvSpPr/>
            <p:nvPr/>
          </p:nvSpPr>
          <p:spPr>
            <a:xfrm>
              <a:off x="1362585" y="3103421"/>
              <a:ext cx="802855" cy="668191"/>
            </a:xfrm>
            <a:prstGeom prst="ellipse">
              <a:avLst/>
            </a:prstGeom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scene3d>
              <a:camera prst="orthographicFront" fov="0">
                <a:rot lat="0" lon="0" rev="0"/>
              </a:camera>
              <a:lightRig rig="contrasting" dir="t">
                <a:rot lat="0" lon="0" rev="1500000"/>
              </a:lightRig>
            </a:scene3d>
            <a:sp3d extrusionH="127000" prstMaterial="powder">
              <a:bevelT w="50800" h="63500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4" name="Группа 31"/>
          <p:cNvGrpSpPr>
            <a:grpSpLocks/>
          </p:cNvGrpSpPr>
          <p:nvPr/>
        </p:nvGrpSpPr>
        <p:grpSpPr bwMode="auto">
          <a:xfrm>
            <a:off x="1631461" y="779033"/>
            <a:ext cx="1571625" cy="1244065"/>
            <a:chOff x="1946480" y="3029177"/>
            <a:chExt cx="1570987" cy="1336383"/>
          </a:xfrm>
        </p:grpSpPr>
        <p:sp>
          <p:nvSpPr>
            <p:cNvPr id="15" name="Овал 14"/>
            <p:cNvSpPr/>
            <p:nvPr/>
          </p:nvSpPr>
          <p:spPr>
            <a:xfrm>
              <a:off x="2714612" y="3357562"/>
              <a:ext cx="802855" cy="816678"/>
            </a:xfrm>
            <a:prstGeom prst="ellipse">
              <a:avLst/>
            </a:prstGeom>
            <a:gradFill flip="none" rotWithShape="1">
              <a:gsLst>
                <a:gs pos="0">
                  <a:srgbClr val="FFF200"/>
                </a:gs>
                <a:gs pos="47000">
                  <a:srgbClr val="FF7A00"/>
                </a:gs>
                <a:gs pos="100000">
                  <a:srgbClr val="FF0300"/>
                </a:gs>
                <a:gs pos="100000">
                  <a:srgbClr val="4D0808"/>
                </a:gs>
              </a:gsLst>
              <a:lin ang="5400000" scaled="0"/>
              <a:tileRect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2457388" y="3029177"/>
              <a:ext cx="802855" cy="668191"/>
            </a:xfrm>
            <a:prstGeom prst="ellipse">
              <a:avLst/>
            </a:prstGeom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scene3d>
              <a:camera prst="orthographicFront" fov="0">
                <a:rot lat="0" lon="0" rev="0"/>
              </a:camera>
              <a:lightRig rig="contrasting" dir="t">
                <a:rot lat="0" lon="0" rev="1500000"/>
              </a:lightRig>
            </a:scene3d>
            <a:sp3d extrusionH="127000" prstMaterial="powder">
              <a:bevelT w="50800" h="63500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2384401" y="3697369"/>
              <a:ext cx="802855" cy="668191"/>
            </a:xfrm>
            <a:prstGeom prst="ellipse">
              <a:avLst/>
            </a:prstGeom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scene3d>
              <a:camera prst="orthographicFront" fov="0">
                <a:rot lat="0" lon="0" rev="0"/>
              </a:camera>
              <a:lightRig rig="contrasting" dir="t">
                <a:rot lat="0" lon="0" rev="1500000"/>
              </a:lightRig>
            </a:scene3d>
            <a:sp3d extrusionH="127000" prstMaterial="powder">
              <a:bevelT w="50800" h="63500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1946480" y="3177664"/>
              <a:ext cx="802855" cy="816678"/>
            </a:xfrm>
            <a:prstGeom prst="ellipse">
              <a:avLst/>
            </a:prstGeom>
            <a:gradFill flip="none" rotWithShape="1">
              <a:gsLst>
                <a:gs pos="0">
                  <a:srgbClr val="FFF200"/>
                </a:gs>
                <a:gs pos="47000">
                  <a:srgbClr val="FF7A00"/>
                </a:gs>
                <a:gs pos="100000">
                  <a:srgbClr val="FF0300"/>
                </a:gs>
                <a:gs pos="100000">
                  <a:srgbClr val="4D0808"/>
                </a:gs>
              </a:gsLst>
              <a:lin ang="5400000" scaled="0"/>
              <a:tileRect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7202291" y="1488656"/>
            <a:ext cx="7327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α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640145" y="950351"/>
            <a:ext cx="7858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Ra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697864" y="985869"/>
            <a:ext cx="72809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Rn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2" name="Группа 35"/>
          <p:cNvGrpSpPr>
            <a:grpSpLocks/>
          </p:cNvGrpSpPr>
          <p:nvPr/>
        </p:nvGrpSpPr>
        <p:grpSpPr bwMode="auto">
          <a:xfrm>
            <a:off x="5663486" y="397037"/>
            <a:ext cx="1841500" cy="2019759"/>
            <a:chOff x="1285852" y="2451038"/>
            <a:chExt cx="1841513" cy="2170238"/>
          </a:xfrm>
        </p:grpSpPr>
        <p:sp>
          <p:nvSpPr>
            <p:cNvPr id="23" name="Овал 22"/>
            <p:cNvSpPr/>
            <p:nvPr/>
          </p:nvSpPr>
          <p:spPr>
            <a:xfrm>
              <a:off x="2357422" y="3286124"/>
              <a:ext cx="767297" cy="763648"/>
            </a:xfrm>
            <a:prstGeom prst="ellipse">
              <a:avLst/>
            </a:prstGeom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4" name="Овал 23"/>
            <p:cNvSpPr/>
            <p:nvPr/>
          </p:nvSpPr>
          <p:spPr>
            <a:xfrm>
              <a:off x="1822960" y="2451038"/>
              <a:ext cx="767297" cy="763648"/>
            </a:xfrm>
            <a:prstGeom prst="ellipse">
              <a:avLst/>
            </a:prstGeom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1447249" y="2571744"/>
              <a:ext cx="767297" cy="763648"/>
            </a:xfrm>
            <a:prstGeom prst="ellipse">
              <a:avLst/>
            </a:prstGeom>
            <a:gradFill>
              <a:gsLst>
                <a:gs pos="0">
                  <a:srgbClr val="FFC0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>
              <a:off x="1857356" y="3071810"/>
              <a:ext cx="767297" cy="763648"/>
            </a:xfrm>
            <a:prstGeom prst="ellipse">
              <a:avLst/>
            </a:prstGeom>
            <a:gradFill>
              <a:gsLst>
                <a:gs pos="0">
                  <a:srgbClr val="FFC0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7" name="Овал 26"/>
            <p:cNvSpPr/>
            <p:nvPr/>
          </p:nvSpPr>
          <p:spPr>
            <a:xfrm rot="15907305">
              <a:off x="1287677" y="3419785"/>
              <a:ext cx="763648" cy="767297"/>
            </a:xfrm>
            <a:prstGeom prst="ellipse">
              <a:avLst/>
            </a:prstGeom>
            <a:gradFill>
              <a:gsLst>
                <a:gs pos="0">
                  <a:srgbClr val="FFC0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8" name="Овал 27"/>
            <p:cNvSpPr/>
            <p:nvPr/>
          </p:nvSpPr>
          <p:spPr>
            <a:xfrm>
              <a:off x="2000232" y="3857628"/>
              <a:ext cx="767297" cy="763648"/>
            </a:xfrm>
            <a:prstGeom prst="ellipse">
              <a:avLst/>
            </a:prstGeom>
            <a:gradFill>
              <a:gsLst>
                <a:gs pos="0">
                  <a:srgbClr val="FFC0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9" name="Овал 28"/>
            <p:cNvSpPr/>
            <p:nvPr/>
          </p:nvSpPr>
          <p:spPr>
            <a:xfrm>
              <a:off x="2360068" y="2505233"/>
              <a:ext cx="767297" cy="763648"/>
            </a:xfrm>
            <a:prstGeom prst="ellipse">
              <a:avLst/>
            </a:prstGeom>
            <a:gradFill>
              <a:gsLst>
                <a:gs pos="0">
                  <a:srgbClr val="FFC0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0" name="Овал 29"/>
            <p:cNvSpPr/>
            <p:nvPr/>
          </p:nvSpPr>
          <p:spPr>
            <a:xfrm>
              <a:off x="1946480" y="2657960"/>
              <a:ext cx="802855" cy="668191"/>
            </a:xfrm>
            <a:prstGeom prst="ellipse">
              <a:avLst/>
            </a:prstGeom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scene3d>
              <a:camera prst="orthographicFront" fov="0">
                <a:rot lat="0" lon="0" rev="0"/>
              </a:camera>
              <a:lightRig rig="contrasting" dir="t">
                <a:rot lat="0" lon="0" rev="1500000"/>
              </a:lightRig>
            </a:scene3d>
            <a:sp3d extrusionH="127000" prstMaterial="powder">
              <a:bevelT w="50800" h="63500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1" name="Овал 30"/>
            <p:cNvSpPr/>
            <p:nvPr/>
          </p:nvSpPr>
          <p:spPr>
            <a:xfrm>
              <a:off x="1654532" y="3697369"/>
              <a:ext cx="802855" cy="668191"/>
            </a:xfrm>
            <a:prstGeom prst="ellipse">
              <a:avLst/>
            </a:prstGeom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scene3d>
              <a:camera prst="orthographicFront" fov="0">
                <a:rot lat="0" lon="0" rev="0"/>
              </a:camera>
              <a:lightRig rig="contrasting" dir="t">
                <a:rot lat="0" lon="0" rev="1500000"/>
              </a:lightRig>
            </a:scene3d>
            <a:sp3d extrusionH="127000" prstMaterial="powder">
              <a:bevelT w="50800" h="63500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2" name="Овал 31"/>
            <p:cNvSpPr/>
            <p:nvPr/>
          </p:nvSpPr>
          <p:spPr>
            <a:xfrm>
              <a:off x="1362585" y="3103421"/>
              <a:ext cx="802855" cy="668191"/>
            </a:xfrm>
            <a:prstGeom prst="ellipse">
              <a:avLst/>
            </a:prstGeom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scene3d>
              <a:camera prst="orthographicFront" fov="0">
                <a:rot lat="0" lon="0" rev="0"/>
              </a:camera>
              <a:lightRig rig="contrasting" dir="t">
                <a:rot lat="0" lon="0" rev="1500000"/>
              </a:lightRig>
            </a:scene3d>
            <a:sp3d extrusionH="127000" prstMaterial="powder">
              <a:bevelT w="50800" h="63500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33" name="Группа 31"/>
          <p:cNvGrpSpPr>
            <a:grpSpLocks/>
          </p:cNvGrpSpPr>
          <p:nvPr/>
        </p:nvGrpSpPr>
        <p:grpSpPr bwMode="auto">
          <a:xfrm>
            <a:off x="6234987" y="808994"/>
            <a:ext cx="1571625" cy="1244065"/>
            <a:chOff x="1946480" y="3029177"/>
            <a:chExt cx="1570987" cy="1336383"/>
          </a:xfrm>
        </p:grpSpPr>
        <p:sp>
          <p:nvSpPr>
            <p:cNvPr id="34" name="Овал 33"/>
            <p:cNvSpPr/>
            <p:nvPr/>
          </p:nvSpPr>
          <p:spPr>
            <a:xfrm>
              <a:off x="2714612" y="3357562"/>
              <a:ext cx="802855" cy="816678"/>
            </a:xfrm>
            <a:prstGeom prst="ellipse">
              <a:avLst/>
            </a:prstGeom>
            <a:gradFill flip="none" rotWithShape="1">
              <a:gsLst>
                <a:gs pos="0">
                  <a:srgbClr val="FFF200"/>
                </a:gs>
                <a:gs pos="47000">
                  <a:srgbClr val="FF7A00"/>
                </a:gs>
                <a:gs pos="100000">
                  <a:srgbClr val="FF0300"/>
                </a:gs>
                <a:gs pos="100000">
                  <a:srgbClr val="4D0808"/>
                </a:gs>
              </a:gsLst>
              <a:lin ang="5400000" scaled="0"/>
              <a:tileRect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5" name="Овал 34"/>
            <p:cNvSpPr/>
            <p:nvPr/>
          </p:nvSpPr>
          <p:spPr>
            <a:xfrm>
              <a:off x="2457388" y="3029177"/>
              <a:ext cx="802855" cy="668191"/>
            </a:xfrm>
            <a:prstGeom prst="ellipse">
              <a:avLst/>
            </a:prstGeom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scene3d>
              <a:camera prst="orthographicFront" fov="0">
                <a:rot lat="0" lon="0" rev="0"/>
              </a:camera>
              <a:lightRig rig="contrasting" dir="t">
                <a:rot lat="0" lon="0" rev="1500000"/>
              </a:lightRig>
            </a:scene3d>
            <a:sp3d extrusionH="127000" prstMaterial="powder">
              <a:bevelT w="50800" h="63500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6" name="Овал 35"/>
            <p:cNvSpPr/>
            <p:nvPr/>
          </p:nvSpPr>
          <p:spPr>
            <a:xfrm>
              <a:off x="2384401" y="3697369"/>
              <a:ext cx="802855" cy="668191"/>
            </a:xfrm>
            <a:prstGeom prst="ellipse">
              <a:avLst/>
            </a:prstGeom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scene3d>
              <a:camera prst="orthographicFront" fov="0">
                <a:rot lat="0" lon="0" rev="0"/>
              </a:camera>
              <a:lightRig rig="contrasting" dir="t">
                <a:rot lat="0" lon="0" rev="1500000"/>
              </a:lightRig>
            </a:scene3d>
            <a:sp3d extrusionH="127000" prstMaterial="powder">
              <a:bevelT w="50800" h="63500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7" name="Овал 36"/>
            <p:cNvSpPr/>
            <p:nvPr/>
          </p:nvSpPr>
          <p:spPr>
            <a:xfrm>
              <a:off x="1946480" y="3177664"/>
              <a:ext cx="802855" cy="816678"/>
            </a:xfrm>
            <a:prstGeom prst="ellipse">
              <a:avLst/>
            </a:prstGeom>
            <a:gradFill flip="none" rotWithShape="1">
              <a:gsLst>
                <a:gs pos="0">
                  <a:srgbClr val="FFF200"/>
                </a:gs>
                <a:gs pos="47000">
                  <a:srgbClr val="FF7A00"/>
                </a:gs>
                <a:gs pos="100000">
                  <a:srgbClr val="FF0300"/>
                </a:gs>
                <a:gs pos="100000">
                  <a:srgbClr val="4D0808"/>
                </a:gs>
              </a:gsLst>
              <a:lin ang="5400000" scaled="0"/>
              <a:tileRect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6243671" y="980312"/>
            <a:ext cx="7858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Ra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743626" y="2462039"/>
            <a:ext cx="23539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Радий </a:t>
            </a:r>
            <a:r>
              <a:rPr lang="ru-RU" sz="2400" dirty="0" smtClean="0"/>
              <a:t>— металл</a:t>
            </a:r>
            <a:endParaRPr lang="ru-RU" sz="24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579279" y="2462039"/>
            <a:ext cx="31574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Радон </a:t>
            </a:r>
            <a:r>
              <a:rPr lang="ru-RU" sz="2400" dirty="0"/>
              <a:t>— инертный газ</a:t>
            </a: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4" t="67380" r="2206" b="7928"/>
          <a:stretch/>
        </p:blipFill>
        <p:spPr bwMode="auto">
          <a:xfrm>
            <a:off x="336902" y="3102927"/>
            <a:ext cx="8496301" cy="1367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7633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7037E-6 L 0.46302 -0.0034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00" y="-2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0" grpId="0"/>
      <p:bldP spid="20" grpId="1"/>
      <p:bldP spid="21" grpId="0"/>
      <p:bldP spid="38" grpId="0"/>
      <p:bldP spid="2" grpId="0"/>
      <p:bldP spid="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" name="Прямоугольник 1023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186292" y="2242497"/>
                <a:ext cx="4763535" cy="5979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Pre>
                      <m:sPrePr>
                        <m:ctrlPr>
                          <a:rPr lang="ru-RU" sz="3200" i="1" smtClean="0">
                            <a:solidFill>
                              <a:srgbClr val="003366"/>
                            </a:solidFill>
                            <a:latin typeface="Cambria Math"/>
                          </a:rPr>
                        </m:ctrlPr>
                      </m:sPrePr>
                      <m:sub>
                        <m:r>
                          <a:rPr lang="en-US" sz="3200" b="0" i="1" smtClean="0">
                            <a:solidFill>
                              <a:srgbClr val="003366"/>
                            </a:solidFill>
                            <a:latin typeface="Cambria Math"/>
                          </a:rPr>
                          <m:t>88</m:t>
                        </m:r>
                      </m:sub>
                      <m:sup>
                        <m:r>
                          <a:rPr lang="en-US" sz="3200" b="0" i="1" smtClean="0">
                            <a:solidFill>
                              <a:srgbClr val="003366"/>
                            </a:solidFill>
                            <a:latin typeface="Cambria Math"/>
                          </a:rPr>
                          <m:t>226</m:t>
                        </m:r>
                      </m:sup>
                      <m:e>
                        <m:r>
                          <a:rPr lang="en-US" sz="3200" b="0" i="1" smtClean="0">
                            <a:solidFill>
                              <a:srgbClr val="003366"/>
                            </a:solidFill>
                            <a:latin typeface="Cambria Math"/>
                          </a:rPr>
                          <m:t>𝑅𝑎</m:t>
                        </m:r>
                        <m:r>
                          <a:rPr lang="en-US" sz="3200" b="0" i="1" smtClean="0">
                            <a:solidFill>
                              <a:srgbClr val="003366"/>
                            </a:solidFill>
                            <a:latin typeface="Cambria Math"/>
                          </a:rPr>
                          <m:t> → </m:t>
                        </m:r>
                        <m:sPre>
                          <m:sPrePr>
                            <m:ctrlPr>
                              <a:rPr lang="en-US" sz="3200" b="0" i="1" smtClean="0">
                                <a:solidFill>
                                  <a:srgbClr val="003366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PrePr>
                          <m:sub>
                            <m:r>
                              <a:rPr lang="en-US" sz="3200" b="0" i="1" smtClean="0">
                                <a:solidFill>
                                  <a:srgbClr val="003366"/>
                                </a:solidFill>
                                <a:latin typeface="Cambria Math"/>
                                <a:ea typeface="Cambria Math"/>
                              </a:rPr>
                              <m:t>86</m:t>
                            </m:r>
                          </m:sub>
                          <m:sup>
                            <m:r>
                              <a:rPr lang="en-US" sz="3200" b="0" i="1" smtClean="0">
                                <a:solidFill>
                                  <a:srgbClr val="003366"/>
                                </a:solidFill>
                                <a:latin typeface="Cambria Math"/>
                              </a:rPr>
                              <m:t>222</m:t>
                            </m:r>
                          </m:sup>
                          <m:e>
                            <m:r>
                              <a:rPr lang="en-US" sz="3200" b="0" i="1" smtClean="0">
                                <a:solidFill>
                                  <a:srgbClr val="003366"/>
                                </a:solidFill>
                                <a:latin typeface="Cambria Math"/>
                              </a:rPr>
                              <m:t>𝑅𝑛</m:t>
                            </m:r>
                            <m:r>
                              <a:rPr lang="en-US" sz="3200" b="0" i="1" smtClean="0">
                                <a:solidFill>
                                  <a:srgbClr val="003366"/>
                                </a:solidFill>
                                <a:latin typeface="Cambria Math"/>
                              </a:rPr>
                              <m:t>+ </m:t>
                            </m:r>
                            <m:sPre>
                              <m:sPrePr>
                                <m:ctrlPr>
                                  <a:rPr lang="en-US" sz="3200" b="0" i="1" smtClean="0">
                                    <a:solidFill>
                                      <a:srgbClr val="003366"/>
                                    </a:solidFill>
                                    <a:latin typeface="Cambria Math"/>
                                  </a:rPr>
                                </m:ctrlPr>
                              </m:sPrePr>
                              <m:sub>
                                <m:r>
                                  <a:rPr lang="en-US" sz="3200" b="0" i="1" smtClean="0">
                                    <a:solidFill>
                                      <a:srgbClr val="003366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sub>
                              <m:sup>
                                <m:r>
                                  <a:rPr lang="en-US" sz="3200" b="0" i="1" smtClean="0">
                                    <a:solidFill>
                                      <a:srgbClr val="003366"/>
                                    </a:solidFill>
                                    <a:latin typeface="Cambria Math"/>
                                  </a:rPr>
                                  <m:t>4</m:t>
                                </m:r>
                              </m:sup>
                              <m:e>
                                <m:r>
                                  <a:rPr lang="en-US" sz="3200" b="0" i="1" smtClean="0">
                                    <a:solidFill>
                                      <a:srgbClr val="003366"/>
                                    </a:solidFill>
                                    <a:latin typeface="Cambria Math"/>
                                  </a:rPr>
                                  <m:t>𝐻𝑒</m:t>
                                </m:r>
                              </m:e>
                            </m:sPre>
                          </m:e>
                        </m:sPre>
                      </m:e>
                    </m:sPre>
                  </m:oMath>
                </a14:m>
                <a:r>
                  <a:rPr lang="en-US" sz="3200" dirty="0" smtClean="0">
                    <a:solidFill>
                      <a:srgbClr val="003366"/>
                    </a:solidFill>
                    <a:latin typeface="Calibri" pitchFamily="34" charset="0"/>
                    <a:cs typeface="Calibri" pitchFamily="34" charset="0"/>
                  </a:rPr>
                  <a:t> </a:t>
                </a:r>
                <a:endParaRPr lang="ru-RU" sz="3200" dirty="0">
                  <a:solidFill>
                    <a:srgbClr val="003366"/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292" y="2242497"/>
                <a:ext cx="4763535" cy="597921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8" name="Прямая со стрелкой 37"/>
          <p:cNvCxnSpPr/>
          <p:nvPr/>
        </p:nvCxnSpPr>
        <p:spPr>
          <a:xfrm flipH="1">
            <a:off x="695853" y="1152083"/>
            <a:ext cx="1872206" cy="109041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H="1">
            <a:off x="2411761" y="1152083"/>
            <a:ext cx="156298" cy="109041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2568059" y="1152083"/>
            <a:ext cx="1153491" cy="1099025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1414572" y="678218"/>
            <a:ext cx="2306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Массовое число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363947" y="3867894"/>
            <a:ext cx="24082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Зарядовое число</a:t>
            </a:r>
            <a:endParaRPr lang="ru-RU" sz="2400" dirty="0">
              <a:solidFill>
                <a:srgbClr val="C00000"/>
              </a:solidFill>
            </a:endParaRPr>
          </a:p>
        </p:txBody>
      </p:sp>
      <p:cxnSp>
        <p:nvCxnSpPr>
          <p:cNvPr id="46" name="Прямая со стрелкой 45"/>
          <p:cNvCxnSpPr>
            <a:stCxn id="45" idx="0"/>
          </p:cNvCxnSpPr>
          <p:nvPr/>
        </p:nvCxnSpPr>
        <p:spPr>
          <a:xfrm flipH="1" flipV="1">
            <a:off x="674022" y="2910692"/>
            <a:ext cx="1894037" cy="95720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>
            <a:stCxn id="45" idx="0"/>
          </p:cNvCxnSpPr>
          <p:nvPr/>
        </p:nvCxnSpPr>
        <p:spPr>
          <a:xfrm flipH="1" flipV="1">
            <a:off x="2411761" y="2899793"/>
            <a:ext cx="156298" cy="96810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>
            <a:stCxn id="45" idx="0"/>
          </p:cNvCxnSpPr>
          <p:nvPr/>
        </p:nvCxnSpPr>
        <p:spPr>
          <a:xfrm flipV="1">
            <a:off x="2568059" y="2840418"/>
            <a:ext cx="1153491" cy="102747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Прямоугольник 52"/>
          <p:cNvSpPr/>
          <p:nvPr/>
        </p:nvSpPr>
        <p:spPr>
          <a:xfrm>
            <a:off x="4932362" y="327382"/>
            <a:ext cx="388778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Массовое </a:t>
            </a:r>
            <a:r>
              <a:rPr lang="ru-RU" dirty="0" smtClean="0"/>
              <a:t>число (</a:t>
            </a:r>
            <a:r>
              <a:rPr lang="ru-RU" i="1" dirty="0" smtClean="0">
                <a:solidFill>
                  <a:schemeClr val="tx2"/>
                </a:solidFill>
              </a:rPr>
              <a:t>А</a:t>
            </a:r>
            <a:r>
              <a:rPr lang="ru-RU" dirty="0" smtClean="0"/>
              <a:t>) </a:t>
            </a:r>
            <a:r>
              <a:rPr lang="ru-RU" dirty="0"/>
              <a:t>ядра атома данного химического элемента с точностью до целых чисел равно числу атомных единиц массы, содержащихся в массе этого ядра. 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4915934" y="1890473"/>
            <a:ext cx="388778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Зарядовое </a:t>
            </a:r>
            <a:r>
              <a:rPr lang="ru-RU" dirty="0" smtClean="0"/>
              <a:t>число </a:t>
            </a:r>
            <a:r>
              <a:rPr lang="ru-RU" i="1" dirty="0" smtClean="0"/>
              <a:t>(</a:t>
            </a:r>
            <a:r>
              <a:rPr lang="en-US" i="1" dirty="0" smtClean="0">
                <a:solidFill>
                  <a:schemeClr val="tx2"/>
                </a:solidFill>
              </a:rPr>
              <a:t>Z</a:t>
            </a:r>
            <a:r>
              <a:rPr lang="ru-RU" i="1" dirty="0" smtClean="0"/>
              <a:t>)</a:t>
            </a:r>
            <a:r>
              <a:rPr lang="ru-RU" dirty="0" smtClean="0"/>
              <a:t> </a:t>
            </a:r>
            <a:r>
              <a:rPr lang="ru-RU" dirty="0"/>
              <a:t>ядра атома данного химического элемента равно числу элементарных электрических зарядов, содержащихся в заряде этого ядра. 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4939306" y="3507259"/>
            <a:ext cx="38703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</a:t>
            </a:r>
            <a:r>
              <a:rPr lang="ru-RU" dirty="0" smtClean="0"/>
              <a:t> </a:t>
            </a:r>
            <a:r>
              <a:rPr lang="ru-RU" dirty="0"/>
              <a:t>процессе радиоактивного распада выполняются законы сохранения массового числа и заряда</a:t>
            </a:r>
          </a:p>
        </p:txBody>
      </p:sp>
    </p:spTree>
    <p:extLst>
      <p:ext uri="{BB962C8B-B14F-4D97-AF65-F5344CB8AC3E}">
        <p14:creationId xmlns:p14="http://schemas.microsoft.com/office/powerpoint/2010/main" val="386130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43" grpId="0"/>
      <p:bldP spid="45" grpId="0"/>
      <p:bldP spid="53" grpId="0"/>
      <p:bldP spid="54" grpId="0"/>
      <p:bldP spid="5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4"/>
              <p:cNvSpPr>
                <a:spLocks noChangeArrowheads="1"/>
              </p:cNvSpPr>
              <p:nvPr/>
            </p:nvSpPr>
            <p:spPr bwMode="auto">
              <a:xfrm>
                <a:off x="297894" y="-5460"/>
                <a:ext cx="8370676" cy="120552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252413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3600" normalizeH="0" baseline="0" dirty="0" smtClean="0">
                    <a:solidFill>
                      <a:srgbClr val="CC0000"/>
                    </a:solidFill>
                    <a:latin typeface="Calibri" pitchFamily="34" charset="0"/>
                    <a:ea typeface="Calibri" pitchFamily="34" charset="0"/>
                    <a:cs typeface="Calibri" pitchFamily="34" charset="0"/>
                  </a:rPr>
                  <a:t>Альфа-распад</a:t>
                </a:r>
                <a:r>
                  <a:rPr kumimoji="0" lang="ru-RU" sz="3600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latin typeface="Calibri" pitchFamily="34" charset="0"/>
                    <a:ea typeface="Calibri" pitchFamily="34" charset="0"/>
                    <a:cs typeface="Calibri" pitchFamily="34" charset="0"/>
                  </a:rPr>
                  <a:t> характеризуется вылетом ядра атома гелия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kumimoji="0" lang="ru-RU" sz="3600" i="1" cap="none" normalizeH="0" baseline="0" smtClean="0">
                            <a:ln>
                              <a:noFill/>
                            </a:ln>
                            <a:solidFill>
                              <a:srgbClr val="003366"/>
                            </a:solidFill>
                            <a:latin typeface="Cambria Math"/>
                            <a:cs typeface="Calibri" pitchFamily="34" charset="0"/>
                          </a:rPr>
                        </m:ctrlPr>
                      </m:sPrePr>
                      <m:sub>
                        <m:r>
                          <a:rPr kumimoji="0" lang="ru-RU" sz="3600" b="0" i="1" cap="none" normalizeH="0" baseline="0" smtClean="0">
                            <a:ln>
                              <a:noFill/>
                            </a:ln>
                            <a:solidFill>
                              <a:srgbClr val="003366"/>
                            </a:solidFill>
                            <a:latin typeface="Cambria Math"/>
                            <a:cs typeface="Calibri" pitchFamily="34" charset="0"/>
                          </a:rPr>
                          <m:t>2</m:t>
                        </m:r>
                      </m:sub>
                      <m:sup>
                        <m:r>
                          <a:rPr lang="ru-RU" sz="3600" b="0" i="1" smtClean="0">
                            <a:solidFill>
                              <a:srgbClr val="003366"/>
                            </a:solidFill>
                            <a:latin typeface="Cambria Math"/>
                          </a:rPr>
                          <m:t>4</m:t>
                        </m:r>
                      </m:sup>
                      <m:e>
                        <m:r>
                          <a:rPr lang="en-US" sz="3600" b="0" i="1" smtClean="0">
                            <a:solidFill>
                              <a:srgbClr val="003366"/>
                            </a:solidFill>
                            <a:latin typeface="Cambria Math"/>
                          </a:rPr>
                          <m:t>𝐻𝑒</m:t>
                        </m:r>
                      </m:e>
                    </m:sPre>
                  </m:oMath>
                </a14:m>
                <a:r>
                  <a:rPr kumimoji="0" lang="ru-RU" sz="3600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latin typeface="Calibri" pitchFamily="34" charset="0"/>
                    <a:cs typeface="Calibri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7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97894" y="-5460"/>
                <a:ext cx="8370676" cy="1205523"/>
              </a:xfrm>
              <a:prstGeom prst="rect">
                <a:avLst/>
              </a:prstGeom>
              <a:blipFill rotWithShape="1">
                <a:blip r:embed="rId2"/>
                <a:stretch>
                  <a:fillRect t="-7071" r="-2695" b="-19192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" name="Группа 35"/>
          <p:cNvGrpSpPr>
            <a:grpSpLocks/>
          </p:cNvGrpSpPr>
          <p:nvPr/>
        </p:nvGrpSpPr>
        <p:grpSpPr bwMode="auto">
          <a:xfrm>
            <a:off x="1153305" y="1200063"/>
            <a:ext cx="1841500" cy="1838028"/>
            <a:chOff x="1285852" y="2451038"/>
            <a:chExt cx="1841513" cy="2170238"/>
          </a:xfrm>
        </p:grpSpPr>
        <p:sp>
          <p:nvSpPr>
            <p:cNvPr id="12" name="Овал 11"/>
            <p:cNvSpPr/>
            <p:nvPr/>
          </p:nvSpPr>
          <p:spPr>
            <a:xfrm>
              <a:off x="2357422" y="3286124"/>
              <a:ext cx="767297" cy="763648"/>
            </a:xfrm>
            <a:prstGeom prst="ellipse">
              <a:avLst/>
            </a:prstGeom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3" name="Овал 12"/>
            <p:cNvSpPr/>
            <p:nvPr/>
          </p:nvSpPr>
          <p:spPr>
            <a:xfrm>
              <a:off x="1822960" y="2451038"/>
              <a:ext cx="767297" cy="763648"/>
            </a:xfrm>
            <a:prstGeom prst="ellipse">
              <a:avLst/>
            </a:prstGeom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1447249" y="2571744"/>
              <a:ext cx="767297" cy="763648"/>
            </a:xfrm>
            <a:prstGeom prst="ellipse">
              <a:avLst/>
            </a:prstGeom>
            <a:gradFill>
              <a:gsLst>
                <a:gs pos="0">
                  <a:srgbClr val="FFC0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1857356" y="3071810"/>
              <a:ext cx="767297" cy="763648"/>
            </a:xfrm>
            <a:prstGeom prst="ellipse">
              <a:avLst/>
            </a:prstGeom>
            <a:gradFill>
              <a:gsLst>
                <a:gs pos="0">
                  <a:srgbClr val="FFC0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 rot="15907305">
              <a:off x="1287677" y="3419785"/>
              <a:ext cx="763648" cy="767297"/>
            </a:xfrm>
            <a:prstGeom prst="ellipse">
              <a:avLst/>
            </a:prstGeom>
            <a:gradFill>
              <a:gsLst>
                <a:gs pos="0">
                  <a:srgbClr val="FFC0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2000232" y="3857628"/>
              <a:ext cx="767297" cy="763648"/>
            </a:xfrm>
            <a:prstGeom prst="ellipse">
              <a:avLst/>
            </a:prstGeom>
            <a:gradFill>
              <a:gsLst>
                <a:gs pos="0">
                  <a:srgbClr val="FFC0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2360068" y="2505233"/>
              <a:ext cx="767297" cy="763648"/>
            </a:xfrm>
            <a:prstGeom prst="ellipse">
              <a:avLst/>
            </a:prstGeom>
            <a:gradFill>
              <a:gsLst>
                <a:gs pos="0">
                  <a:srgbClr val="FFC0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1946480" y="2657960"/>
              <a:ext cx="802855" cy="668191"/>
            </a:xfrm>
            <a:prstGeom prst="ellipse">
              <a:avLst/>
            </a:prstGeom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scene3d>
              <a:camera prst="orthographicFront" fov="0">
                <a:rot lat="0" lon="0" rev="0"/>
              </a:camera>
              <a:lightRig rig="contrasting" dir="t">
                <a:rot lat="0" lon="0" rev="1500000"/>
              </a:lightRig>
            </a:scene3d>
            <a:sp3d extrusionH="127000" prstMaterial="powder">
              <a:bevelT w="50800" h="63500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1654532" y="3697369"/>
              <a:ext cx="802855" cy="668191"/>
            </a:xfrm>
            <a:prstGeom prst="ellipse">
              <a:avLst/>
            </a:prstGeom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scene3d>
              <a:camera prst="orthographicFront" fov="0">
                <a:rot lat="0" lon="0" rev="0"/>
              </a:camera>
              <a:lightRig rig="contrasting" dir="t">
                <a:rot lat="0" lon="0" rev="1500000"/>
              </a:lightRig>
            </a:scene3d>
            <a:sp3d extrusionH="127000" prstMaterial="powder">
              <a:bevelT w="50800" h="63500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1" name="Овал 20"/>
            <p:cNvSpPr/>
            <p:nvPr/>
          </p:nvSpPr>
          <p:spPr>
            <a:xfrm>
              <a:off x="1362585" y="3103421"/>
              <a:ext cx="802855" cy="668191"/>
            </a:xfrm>
            <a:prstGeom prst="ellipse">
              <a:avLst/>
            </a:prstGeom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scene3d>
              <a:camera prst="orthographicFront" fov="0">
                <a:rot lat="0" lon="0" rev="0"/>
              </a:camera>
              <a:lightRig rig="contrasting" dir="t">
                <a:rot lat="0" lon="0" rev="1500000"/>
              </a:lightRig>
            </a:scene3d>
            <a:sp3d extrusionH="127000" prstMaterial="powder">
              <a:bevelT w="50800" h="63500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2" name="Группа 31"/>
          <p:cNvGrpSpPr>
            <a:grpSpLocks/>
          </p:cNvGrpSpPr>
          <p:nvPr/>
        </p:nvGrpSpPr>
        <p:grpSpPr bwMode="auto">
          <a:xfrm>
            <a:off x="1724806" y="1612020"/>
            <a:ext cx="1571625" cy="1132128"/>
            <a:chOff x="1946480" y="3029177"/>
            <a:chExt cx="1570987" cy="1336383"/>
          </a:xfrm>
        </p:grpSpPr>
        <p:sp>
          <p:nvSpPr>
            <p:cNvPr id="23" name="Овал 22"/>
            <p:cNvSpPr/>
            <p:nvPr/>
          </p:nvSpPr>
          <p:spPr>
            <a:xfrm>
              <a:off x="2714612" y="3357562"/>
              <a:ext cx="802855" cy="816678"/>
            </a:xfrm>
            <a:prstGeom prst="ellipse">
              <a:avLst/>
            </a:prstGeom>
            <a:gradFill flip="none" rotWithShape="1">
              <a:gsLst>
                <a:gs pos="0">
                  <a:srgbClr val="FFF200"/>
                </a:gs>
                <a:gs pos="47000">
                  <a:srgbClr val="FF7A00"/>
                </a:gs>
                <a:gs pos="100000">
                  <a:srgbClr val="FF0300"/>
                </a:gs>
                <a:gs pos="100000">
                  <a:srgbClr val="4D0808"/>
                </a:gs>
              </a:gsLst>
              <a:lin ang="5400000" scaled="0"/>
              <a:tileRect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4" name="Овал 23"/>
            <p:cNvSpPr/>
            <p:nvPr/>
          </p:nvSpPr>
          <p:spPr>
            <a:xfrm>
              <a:off x="2457388" y="3029177"/>
              <a:ext cx="802855" cy="668191"/>
            </a:xfrm>
            <a:prstGeom prst="ellipse">
              <a:avLst/>
            </a:prstGeom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scene3d>
              <a:camera prst="orthographicFront" fov="0">
                <a:rot lat="0" lon="0" rev="0"/>
              </a:camera>
              <a:lightRig rig="contrasting" dir="t">
                <a:rot lat="0" lon="0" rev="1500000"/>
              </a:lightRig>
            </a:scene3d>
            <a:sp3d extrusionH="127000" prstMaterial="powder">
              <a:bevelT w="50800" h="63500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2384401" y="3697369"/>
              <a:ext cx="802855" cy="668191"/>
            </a:xfrm>
            <a:prstGeom prst="ellipse">
              <a:avLst/>
            </a:prstGeom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scene3d>
              <a:camera prst="orthographicFront" fov="0">
                <a:rot lat="0" lon="0" rev="0"/>
              </a:camera>
              <a:lightRig rig="contrasting" dir="t">
                <a:rot lat="0" lon="0" rev="1500000"/>
              </a:lightRig>
            </a:scene3d>
            <a:sp3d extrusionH="127000" prstMaterial="powder">
              <a:bevelT w="50800" h="63500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>
              <a:off x="1946480" y="3177664"/>
              <a:ext cx="802855" cy="816678"/>
            </a:xfrm>
            <a:prstGeom prst="ellipse">
              <a:avLst/>
            </a:prstGeom>
            <a:gradFill flip="none" rotWithShape="1">
              <a:gsLst>
                <a:gs pos="0">
                  <a:srgbClr val="FFF200"/>
                </a:gs>
                <a:gs pos="47000">
                  <a:srgbClr val="FF7A00"/>
                </a:gs>
                <a:gs pos="100000">
                  <a:srgbClr val="FF0300"/>
                </a:gs>
                <a:gs pos="100000">
                  <a:srgbClr val="4D0808"/>
                </a:gs>
              </a:gsLst>
              <a:lin ang="5400000" scaled="0"/>
              <a:tileRect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7308304" y="2404083"/>
            <a:ext cx="7327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α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1733490" y="1783337"/>
            <a:ext cx="7858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Pu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1971699" y="1806823"/>
            <a:ext cx="5000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U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2616777" y="2892283"/>
                <a:ext cx="3965045" cy="6572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Pre>
                      <m:sPrePr>
                        <m:ctrlPr>
                          <a:rPr lang="ru-RU" sz="3600" i="1" smtClean="0">
                            <a:solidFill>
                              <a:srgbClr val="003366"/>
                            </a:solidFill>
                            <a:latin typeface="Cambria Math"/>
                          </a:rPr>
                        </m:ctrlPr>
                      </m:sPrePr>
                      <m:sub>
                        <m:r>
                          <a:rPr lang="en-US" sz="3600" b="0" i="1" smtClean="0">
                            <a:solidFill>
                              <a:srgbClr val="003366"/>
                            </a:solidFill>
                            <a:latin typeface="Cambria Math"/>
                          </a:rPr>
                          <m:t>𝑍</m:t>
                        </m:r>
                      </m:sub>
                      <m:sup>
                        <m:r>
                          <a:rPr lang="en-US" sz="3600" b="0" i="1" smtClean="0">
                            <a:solidFill>
                              <a:srgbClr val="003366"/>
                            </a:solidFill>
                            <a:latin typeface="Cambria Math"/>
                          </a:rPr>
                          <m:t>𝐴</m:t>
                        </m:r>
                      </m:sup>
                      <m:e>
                        <m:r>
                          <a:rPr lang="en-US" sz="3600" b="0" i="1" smtClean="0">
                            <a:solidFill>
                              <a:srgbClr val="003366"/>
                            </a:solidFill>
                            <a:latin typeface="Cambria Math"/>
                          </a:rPr>
                          <m:t>𝑋</m:t>
                        </m:r>
                        <m:r>
                          <a:rPr lang="en-US" sz="3600" b="0" i="1" smtClean="0">
                            <a:solidFill>
                              <a:srgbClr val="003366"/>
                            </a:solidFill>
                            <a:latin typeface="Cambria Math"/>
                          </a:rPr>
                          <m:t> → </m:t>
                        </m:r>
                        <m:sPre>
                          <m:sPrePr>
                            <m:ctrlPr>
                              <a:rPr lang="en-US" sz="3600" b="0" i="1" smtClean="0">
                                <a:solidFill>
                                  <a:srgbClr val="003366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PrePr>
                          <m:sub>
                            <m:r>
                              <a:rPr lang="en-US" sz="3600" b="0" i="1" smtClean="0">
                                <a:solidFill>
                                  <a:srgbClr val="003366"/>
                                </a:solidFill>
                                <a:latin typeface="Cambria Math"/>
                                <a:ea typeface="Cambria Math"/>
                              </a:rPr>
                              <m:t>𝑍</m:t>
                            </m:r>
                            <m:r>
                              <a:rPr lang="en-US" sz="3600" b="0" i="1" smtClean="0">
                                <a:solidFill>
                                  <a:srgbClr val="003366"/>
                                </a:solidFill>
                                <a:latin typeface="Cambria Math"/>
                                <a:ea typeface="Cambria Math"/>
                              </a:rPr>
                              <m:t>−2</m:t>
                            </m:r>
                          </m:sub>
                          <m:sup>
                            <m:r>
                              <a:rPr lang="en-US" sz="3600" b="0" i="1" smtClean="0">
                                <a:solidFill>
                                  <a:srgbClr val="003366"/>
                                </a:solidFill>
                                <a:latin typeface="Cambria Math"/>
                              </a:rPr>
                              <m:t>𝐴</m:t>
                            </m:r>
                            <m:r>
                              <a:rPr lang="en-US" sz="3600" b="0" i="1" smtClean="0">
                                <a:solidFill>
                                  <a:srgbClr val="003366"/>
                                </a:solidFill>
                                <a:latin typeface="Cambria Math"/>
                              </a:rPr>
                              <m:t>−4</m:t>
                            </m:r>
                          </m:sup>
                          <m:e>
                            <m:r>
                              <a:rPr lang="en-US" sz="3600" b="0" i="1" smtClean="0">
                                <a:solidFill>
                                  <a:srgbClr val="003366"/>
                                </a:solidFill>
                                <a:latin typeface="Cambria Math"/>
                              </a:rPr>
                              <m:t>𝑌</m:t>
                            </m:r>
                            <m:r>
                              <a:rPr lang="en-US" sz="3600" b="0" i="1" smtClean="0">
                                <a:solidFill>
                                  <a:srgbClr val="003366"/>
                                </a:solidFill>
                                <a:latin typeface="Cambria Math"/>
                              </a:rPr>
                              <m:t>+ </m:t>
                            </m:r>
                            <m:sPre>
                              <m:sPrePr>
                                <m:ctrlPr>
                                  <a:rPr lang="en-US" sz="3600" b="0" i="1" smtClean="0">
                                    <a:solidFill>
                                      <a:srgbClr val="003366"/>
                                    </a:solidFill>
                                    <a:latin typeface="Cambria Math"/>
                                  </a:rPr>
                                </m:ctrlPr>
                              </m:sPrePr>
                              <m:sub>
                                <m:r>
                                  <a:rPr lang="en-US" sz="3600" b="0" i="1" smtClean="0">
                                    <a:solidFill>
                                      <a:srgbClr val="003366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sub>
                              <m:sup>
                                <m:r>
                                  <a:rPr lang="en-US" sz="3600" b="0" i="1" smtClean="0">
                                    <a:solidFill>
                                      <a:srgbClr val="003366"/>
                                    </a:solidFill>
                                    <a:latin typeface="Cambria Math"/>
                                  </a:rPr>
                                  <m:t>4</m:t>
                                </m:r>
                              </m:sup>
                              <m:e>
                                <m:r>
                                  <a:rPr lang="en-US" sz="3600" b="0" i="1" smtClean="0">
                                    <a:solidFill>
                                      <a:srgbClr val="003366"/>
                                    </a:solidFill>
                                    <a:latin typeface="Cambria Math"/>
                                  </a:rPr>
                                  <m:t>𝐻𝑒</m:t>
                                </m:r>
                              </m:e>
                            </m:sPre>
                          </m:e>
                        </m:sPre>
                      </m:e>
                    </m:sPre>
                  </m:oMath>
                </a14:m>
                <a:r>
                  <a:rPr lang="en-US" sz="3600" dirty="0" smtClean="0">
                    <a:solidFill>
                      <a:srgbClr val="003366"/>
                    </a:solidFill>
                    <a:latin typeface="Calibri" pitchFamily="34" charset="0"/>
                    <a:cs typeface="Calibri" pitchFamily="34" charset="0"/>
                  </a:rPr>
                  <a:t> </a:t>
                </a:r>
                <a:endParaRPr lang="ru-RU" sz="3600" dirty="0">
                  <a:solidFill>
                    <a:srgbClr val="003366"/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16777" y="2892283"/>
                <a:ext cx="3965045" cy="65729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/>
          <p:cNvSpPr txBox="1"/>
          <p:nvPr/>
        </p:nvSpPr>
        <p:spPr>
          <a:xfrm>
            <a:off x="472202" y="3485850"/>
            <a:ext cx="31213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Calibri" pitchFamily="34" charset="0"/>
                <a:cs typeface="Calibri" pitchFamily="34" charset="0"/>
              </a:rPr>
              <a:t>Особенности распада:</a:t>
            </a:r>
            <a:endParaRPr lang="ru-RU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6989" y="3838277"/>
            <a:ext cx="1631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i="1" dirty="0" smtClean="0">
                <a:latin typeface="Calibri" pitchFamily="34" charset="0"/>
                <a:cs typeface="Calibri" pitchFamily="34" charset="0"/>
              </a:rPr>
              <a:t>A</a:t>
            </a:r>
            <a:r>
              <a:rPr lang="ru-RU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&gt; 200;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72202" y="4155926"/>
            <a:ext cx="23932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chemeClr val="tx1"/>
              </a:buClr>
              <a:buFont typeface="+mj-lt"/>
              <a:buAutoNum type="arabicParenR" startAt="2"/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2 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≤ </a:t>
            </a:r>
            <a:r>
              <a:rPr lang="en-US" sz="2400" i="1" dirty="0">
                <a:latin typeface="Calibri" pitchFamily="34" charset="0"/>
                <a:cs typeface="Calibri" pitchFamily="34" charset="0"/>
              </a:rPr>
              <a:t>W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≤ 9 </a:t>
            </a:r>
            <a:r>
              <a:rPr lang="ru-RU" sz="2400" dirty="0" smtClean="0">
                <a:latin typeface="Calibri" pitchFamily="34" charset="0"/>
                <a:cs typeface="Calibri" pitchFamily="34" charset="0"/>
              </a:rPr>
              <a:t>МэВ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;</a:t>
            </a:r>
            <a:endParaRPr lang="ru-RU" sz="2400" dirty="0">
              <a:latin typeface="Calibri" pitchFamily="34" charset="0"/>
              <a:cs typeface="Calibri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454075" y="4443958"/>
                <a:ext cx="6118842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>
                  <a:buFont typeface="+mj-lt"/>
                  <a:buAutoNum type="arabicParenR" startAt="3"/>
                </a:pPr>
                <a:r>
                  <a:rPr lang="en-US" sz="2400" dirty="0">
                    <a:latin typeface="Calibri" pitchFamily="34" charset="0"/>
                    <a:cs typeface="Calibri" pitchFamily="34" charset="0"/>
                  </a:rPr>
                  <a:t> </a:t>
                </a:r>
                <a:r>
                  <a:rPr lang="en-US" sz="2400" i="1" dirty="0">
                    <a:latin typeface="Calibri" pitchFamily="34" charset="0"/>
                    <a:cs typeface="Calibri" pitchFamily="34" charset="0"/>
                  </a:rPr>
                  <a:t>W</a:t>
                </a:r>
                <a:r>
                  <a:rPr lang="en-US" sz="2400" dirty="0">
                    <a:latin typeface="Calibri" pitchFamily="34" charset="0"/>
                    <a:cs typeface="Calibri" pitchFamily="34" charset="0"/>
                  </a:rPr>
                  <a:t> </a:t>
                </a:r>
                <a:r>
                  <a:rPr lang="ru-RU" sz="2400" dirty="0">
                    <a:latin typeface="Calibri" pitchFamily="34" charset="0"/>
                    <a:cs typeface="Calibri" pitchFamily="34" charset="0"/>
                  </a:rPr>
                  <a:t>и </a:t>
                </a:r>
                <a14:m>
                  <m:oMath xmlns:m="http://schemas.openxmlformats.org/officeDocument/2006/math">
                    <m:r>
                      <a:rPr lang="ru-RU" sz="2400" i="1">
                        <a:latin typeface="Cambria Math"/>
                        <a:ea typeface="Cambria Math"/>
                      </a:rPr>
                      <m:t>𝜗</m:t>
                    </m:r>
                  </m:oMath>
                </a14:m>
                <a:r>
                  <a:rPr lang="ru-RU" sz="2400" dirty="0">
                    <a:latin typeface="Calibri" pitchFamily="34" charset="0"/>
                    <a:cs typeface="Calibri" pitchFamily="34" charset="0"/>
                  </a:rPr>
                  <a:t> частиц в пучке близки друг к </a:t>
                </a:r>
                <a:r>
                  <a:rPr lang="ru-RU" sz="2400" dirty="0" smtClean="0">
                    <a:latin typeface="Calibri" pitchFamily="34" charset="0"/>
                    <a:cs typeface="Calibri" pitchFamily="34" charset="0"/>
                  </a:rPr>
                  <a:t>другу</a:t>
                </a:r>
                <a:r>
                  <a:rPr lang="en-US" sz="2400" dirty="0">
                    <a:latin typeface="Calibri" pitchFamily="34" charset="0"/>
                    <a:cs typeface="Calibri" pitchFamily="34" charset="0"/>
                  </a:rPr>
                  <a:t>.</a:t>
                </a:r>
                <a:endParaRPr lang="ru-RU" sz="2400" dirty="0">
                  <a:latin typeface="Calibri" pitchFamily="34" charset="0"/>
                  <a:cs typeface="Calibri" pitchFamily="34" charset="0"/>
                </a:endParaRP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075" y="4443958"/>
                <a:ext cx="6118842" cy="461665"/>
              </a:xfrm>
              <a:prstGeom prst="rect">
                <a:avLst/>
              </a:prstGeom>
              <a:blipFill rotWithShape="1">
                <a:blip r:embed="rId4"/>
                <a:stretch>
                  <a:fillRect l="-1494" t="-11842" b="-289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12208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7037E-6 L 0.46302 -0.0034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00" y="-20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7" grpId="0"/>
      <p:bldP spid="28" grpId="0"/>
      <p:bldP spid="28" grpId="1"/>
      <p:bldP spid="29" grpId="0"/>
      <p:bldP spid="31" grpId="0"/>
      <p:bldP spid="2" grpId="0"/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Овал 25"/>
          <p:cNvSpPr/>
          <p:nvPr/>
        </p:nvSpPr>
        <p:spPr>
          <a:xfrm>
            <a:off x="4314867" y="2309145"/>
            <a:ext cx="304750" cy="295422"/>
          </a:xfrm>
          <a:prstGeom prst="ellipse">
            <a:avLst/>
          </a:prstGeom>
          <a:gradFill flip="none" rotWithShape="1">
            <a:gsLst>
              <a:gs pos="0">
                <a:srgbClr val="FFF200"/>
              </a:gs>
              <a:gs pos="47000">
                <a:srgbClr val="FF7A00"/>
              </a:gs>
              <a:gs pos="100000">
                <a:srgbClr val="FF0300"/>
              </a:gs>
              <a:gs pos="100000">
                <a:srgbClr val="4D0808"/>
              </a:gs>
            </a:gsLst>
            <a:lin ang="5400000" scaled="0"/>
            <a:tileRect/>
          </a:gra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41481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CC0000"/>
                </a:solidFill>
                <a:latin typeface="Calibri" pitchFamily="34" charset="0"/>
                <a:cs typeface="Calibri" pitchFamily="34" charset="0"/>
              </a:rPr>
              <a:t>Бета-распад</a:t>
            </a:r>
            <a:r>
              <a:rPr lang="ru-RU" sz="3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3600" dirty="0">
                <a:latin typeface="Calibri" pitchFamily="34" charset="0"/>
                <a:cs typeface="Calibri" pitchFamily="34" charset="0"/>
              </a:rPr>
              <a:t>состоит в том, что ядра самопроизвольно испускают электрон.</a:t>
            </a:r>
          </a:p>
        </p:txBody>
      </p:sp>
      <p:sp>
        <p:nvSpPr>
          <p:cNvPr id="5" name="Овал 4"/>
          <p:cNvSpPr/>
          <p:nvPr/>
        </p:nvSpPr>
        <p:spPr>
          <a:xfrm>
            <a:off x="4292650" y="2075913"/>
            <a:ext cx="656957" cy="496558"/>
          </a:xfrm>
          <a:prstGeom prst="ellipse">
            <a:avLst/>
          </a:prstGeom>
          <a:gradFill>
            <a:gsLst>
              <a:gs pos="0">
                <a:srgbClr val="000000"/>
              </a:gs>
              <a:gs pos="39999">
                <a:srgbClr val="0A128C"/>
              </a:gs>
              <a:gs pos="70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lin ang="5400000" scaled="0"/>
          </a:gradFill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348022" y="2075913"/>
            <a:ext cx="584556" cy="5308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/>
              <a:t>-</a:t>
            </a:r>
          </a:p>
        </p:txBody>
      </p:sp>
      <p:sp>
        <p:nvSpPr>
          <p:cNvPr id="7" name="Овал 6"/>
          <p:cNvSpPr/>
          <p:nvPr/>
        </p:nvSpPr>
        <p:spPr>
          <a:xfrm>
            <a:off x="4364088" y="2022334"/>
            <a:ext cx="656957" cy="606906"/>
          </a:xfrm>
          <a:prstGeom prst="ellipse">
            <a:avLst/>
          </a:prstGeom>
          <a:gradFill flip="none" rotWithShape="1">
            <a:gsLst>
              <a:gs pos="0">
                <a:srgbClr val="FFF200"/>
              </a:gs>
              <a:gs pos="47000">
                <a:srgbClr val="FF7A00"/>
              </a:gs>
              <a:gs pos="100000">
                <a:srgbClr val="FF0300"/>
              </a:gs>
              <a:gs pos="100000">
                <a:srgbClr val="4D0808"/>
              </a:gs>
            </a:gsLst>
            <a:lin ang="5400000" scaled="0"/>
            <a:tileRect/>
          </a:gra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8" name="Группа 35"/>
          <p:cNvGrpSpPr>
            <a:grpSpLocks/>
          </p:cNvGrpSpPr>
          <p:nvPr/>
        </p:nvGrpSpPr>
        <p:grpSpPr bwMode="auto">
          <a:xfrm>
            <a:off x="3086701" y="1396067"/>
            <a:ext cx="1660139" cy="1612696"/>
            <a:chOff x="1285852" y="2451038"/>
            <a:chExt cx="2028792" cy="2170238"/>
          </a:xfrm>
        </p:grpSpPr>
        <p:grpSp>
          <p:nvGrpSpPr>
            <p:cNvPr id="9" name="Группа 35"/>
            <p:cNvGrpSpPr>
              <a:grpSpLocks/>
            </p:cNvGrpSpPr>
            <p:nvPr/>
          </p:nvGrpSpPr>
          <p:grpSpPr bwMode="auto">
            <a:xfrm>
              <a:off x="1285852" y="2451038"/>
              <a:ext cx="1841513" cy="2170238"/>
              <a:chOff x="1285852" y="2451038"/>
              <a:chExt cx="1841513" cy="2170238"/>
            </a:xfrm>
          </p:grpSpPr>
          <p:sp>
            <p:nvSpPr>
              <p:cNvPr id="13" name="Овал 12"/>
              <p:cNvSpPr/>
              <p:nvPr/>
            </p:nvSpPr>
            <p:spPr>
              <a:xfrm>
                <a:off x="2357422" y="3286124"/>
                <a:ext cx="767297" cy="763648"/>
              </a:xfrm>
              <a:prstGeom prst="ellipse">
                <a:avLst/>
              </a:prstGeom>
              <a:gradFill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5400000" scaled="0"/>
              </a:gradFill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4" name="Овал 13"/>
              <p:cNvSpPr/>
              <p:nvPr/>
            </p:nvSpPr>
            <p:spPr>
              <a:xfrm>
                <a:off x="1822960" y="2451038"/>
                <a:ext cx="767297" cy="763648"/>
              </a:xfrm>
              <a:prstGeom prst="ellipse">
                <a:avLst/>
              </a:prstGeom>
              <a:gradFill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5400000" scaled="0"/>
              </a:gradFill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5" name="Овал 14"/>
              <p:cNvSpPr/>
              <p:nvPr/>
            </p:nvSpPr>
            <p:spPr>
              <a:xfrm>
                <a:off x="1447249" y="2571744"/>
                <a:ext cx="767297" cy="763648"/>
              </a:xfrm>
              <a:prstGeom prst="ellipse">
                <a:avLst/>
              </a:prstGeom>
              <a:gradFill>
                <a:gsLst>
                  <a:gs pos="0">
                    <a:srgbClr val="FFC0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0"/>
              </a:gradFill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6" name="Овал 15"/>
              <p:cNvSpPr/>
              <p:nvPr/>
            </p:nvSpPr>
            <p:spPr>
              <a:xfrm>
                <a:off x="1857356" y="3071810"/>
                <a:ext cx="767297" cy="763648"/>
              </a:xfrm>
              <a:prstGeom prst="ellipse">
                <a:avLst/>
              </a:prstGeom>
              <a:gradFill>
                <a:gsLst>
                  <a:gs pos="0">
                    <a:srgbClr val="FFC0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0"/>
              </a:gradFill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7" name="Овал 16"/>
              <p:cNvSpPr/>
              <p:nvPr/>
            </p:nvSpPr>
            <p:spPr>
              <a:xfrm rot="15907305">
                <a:off x="1287677" y="3419785"/>
                <a:ext cx="763648" cy="767297"/>
              </a:xfrm>
              <a:prstGeom prst="ellipse">
                <a:avLst/>
              </a:prstGeom>
              <a:gradFill>
                <a:gsLst>
                  <a:gs pos="0">
                    <a:srgbClr val="FFC0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0"/>
              </a:gradFill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8" name="Овал 17"/>
              <p:cNvSpPr/>
              <p:nvPr/>
            </p:nvSpPr>
            <p:spPr>
              <a:xfrm>
                <a:off x="2000232" y="3857628"/>
                <a:ext cx="767297" cy="763648"/>
              </a:xfrm>
              <a:prstGeom prst="ellipse">
                <a:avLst/>
              </a:prstGeom>
              <a:gradFill>
                <a:gsLst>
                  <a:gs pos="0">
                    <a:srgbClr val="FFC0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0"/>
              </a:gradFill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9" name="Овал 18"/>
              <p:cNvSpPr/>
              <p:nvPr/>
            </p:nvSpPr>
            <p:spPr>
              <a:xfrm>
                <a:off x="2360068" y="2505233"/>
                <a:ext cx="767297" cy="763648"/>
              </a:xfrm>
              <a:prstGeom prst="ellipse">
                <a:avLst/>
              </a:prstGeom>
              <a:gradFill>
                <a:gsLst>
                  <a:gs pos="0">
                    <a:srgbClr val="FFC0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0"/>
              </a:gradFill>
              <a:ln/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0" name="Овал 19"/>
              <p:cNvSpPr/>
              <p:nvPr/>
            </p:nvSpPr>
            <p:spPr>
              <a:xfrm>
                <a:off x="1946480" y="2657960"/>
                <a:ext cx="802855" cy="668191"/>
              </a:xfrm>
              <a:prstGeom prst="ellipse">
                <a:avLst/>
              </a:prstGeom>
              <a:gradFill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5400000" scaled="0"/>
              </a:gradFill>
              <a:scene3d>
                <a:camera prst="orthographicFront" fov="0">
                  <a:rot lat="0" lon="0" rev="0"/>
                </a:camera>
                <a:lightRig rig="contrasting" dir="t">
                  <a:rot lat="0" lon="0" rev="1500000"/>
                </a:lightRig>
              </a:scene3d>
              <a:sp3d extrusionH="127000" prstMaterial="powder">
                <a:bevelT w="50800" h="63500"/>
              </a:sp3d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1" name="Овал 20"/>
              <p:cNvSpPr/>
              <p:nvPr/>
            </p:nvSpPr>
            <p:spPr>
              <a:xfrm>
                <a:off x="1654532" y="3697369"/>
                <a:ext cx="802855" cy="668191"/>
              </a:xfrm>
              <a:prstGeom prst="ellipse">
                <a:avLst/>
              </a:prstGeom>
              <a:gradFill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5400000" scaled="0"/>
              </a:gradFill>
              <a:scene3d>
                <a:camera prst="orthographicFront" fov="0">
                  <a:rot lat="0" lon="0" rev="0"/>
                </a:camera>
                <a:lightRig rig="contrasting" dir="t">
                  <a:rot lat="0" lon="0" rev="1500000"/>
                </a:lightRig>
              </a:scene3d>
              <a:sp3d extrusionH="127000" prstMaterial="powder">
                <a:bevelT w="50800" h="63500"/>
              </a:sp3d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2" name="Овал 21"/>
              <p:cNvSpPr/>
              <p:nvPr/>
            </p:nvSpPr>
            <p:spPr>
              <a:xfrm>
                <a:off x="1362585" y="3103421"/>
                <a:ext cx="802855" cy="668191"/>
              </a:xfrm>
              <a:prstGeom prst="ellipse">
                <a:avLst/>
              </a:prstGeom>
              <a:gradFill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5400000" scaled="0"/>
              </a:gradFill>
              <a:scene3d>
                <a:camera prst="orthographicFront" fov="0">
                  <a:rot lat="0" lon="0" rev="0"/>
                </a:camera>
                <a:lightRig rig="contrasting" dir="t">
                  <a:rot lat="0" lon="0" rev="1500000"/>
                </a:lightRig>
              </a:scene3d>
              <a:sp3d extrusionH="127000" prstMaterial="powder">
                <a:bevelT w="50800" h="63500"/>
              </a:sp3d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sp>
          <p:nvSpPr>
            <p:cNvPr id="10" name="Овал 9"/>
            <p:cNvSpPr/>
            <p:nvPr/>
          </p:nvSpPr>
          <p:spPr>
            <a:xfrm>
              <a:off x="2511789" y="3000372"/>
              <a:ext cx="802855" cy="668191"/>
            </a:xfrm>
            <a:prstGeom prst="ellipse">
              <a:avLst/>
            </a:prstGeom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scene3d>
              <a:camera prst="orthographicFront" fov="0">
                <a:rot lat="0" lon="0" rev="0"/>
              </a:camera>
              <a:lightRig rig="contrasting" dir="t">
                <a:rot lat="0" lon="0" rev="1500000"/>
              </a:lightRig>
            </a:scene3d>
            <a:sp3d extrusionH="127000" prstMaterial="powder">
              <a:bevelT w="50800" h="63500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2438802" y="3668564"/>
              <a:ext cx="802855" cy="668191"/>
            </a:xfrm>
            <a:prstGeom prst="ellipse">
              <a:avLst/>
            </a:prstGeom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scene3d>
              <a:camera prst="orthographicFront" fov="0">
                <a:rot lat="0" lon="0" rev="0"/>
              </a:camera>
              <a:lightRig rig="contrasting" dir="t">
                <a:rot lat="0" lon="0" rev="1500000"/>
              </a:lightRig>
            </a:scene3d>
            <a:sp3d extrusionH="127000" prstMaterial="powder">
              <a:bevelT w="50800" h="63500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2000881" y="3148859"/>
              <a:ext cx="802855" cy="816678"/>
            </a:xfrm>
            <a:prstGeom prst="ellipse">
              <a:avLst/>
            </a:prstGeom>
            <a:gradFill flip="none" rotWithShape="1">
              <a:gsLst>
                <a:gs pos="0">
                  <a:srgbClr val="FFF200"/>
                </a:gs>
                <a:gs pos="47000">
                  <a:srgbClr val="FF7A00"/>
                </a:gs>
                <a:gs pos="100000">
                  <a:srgbClr val="FF0300"/>
                </a:gs>
                <a:gs pos="100000">
                  <a:srgbClr val="4D0808"/>
                </a:gs>
              </a:gsLst>
              <a:lin ang="5400000" scaled="0"/>
              <a:tileRect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737564" y="1857360"/>
            <a:ext cx="40919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K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3602506" y="1857360"/>
            <a:ext cx="8857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Ca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2603890" y="3147814"/>
                <a:ext cx="3965045" cy="6601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Pre>
                      <m:sPrePr>
                        <m:ctrlPr>
                          <a:rPr lang="ru-RU" sz="3600" i="1" smtClean="0">
                            <a:solidFill>
                              <a:srgbClr val="003366"/>
                            </a:solidFill>
                            <a:latin typeface="Cambria Math"/>
                          </a:rPr>
                        </m:ctrlPr>
                      </m:sPrePr>
                      <m:sub>
                        <m:r>
                          <a:rPr lang="en-US" sz="3600" b="0" i="1" smtClean="0">
                            <a:solidFill>
                              <a:srgbClr val="003366"/>
                            </a:solidFill>
                            <a:latin typeface="Cambria Math"/>
                          </a:rPr>
                          <m:t>𝑍</m:t>
                        </m:r>
                      </m:sub>
                      <m:sup>
                        <m:r>
                          <a:rPr lang="en-US" sz="3600" b="0" i="1" smtClean="0">
                            <a:solidFill>
                              <a:srgbClr val="003366"/>
                            </a:solidFill>
                            <a:latin typeface="Cambria Math"/>
                          </a:rPr>
                          <m:t>𝐴</m:t>
                        </m:r>
                      </m:sup>
                      <m:e>
                        <m:r>
                          <a:rPr lang="en-US" sz="3600" b="0" i="1" smtClean="0">
                            <a:solidFill>
                              <a:srgbClr val="003366"/>
                            </a:solidFill>
                            <a:latin typeface="Cambria Math"/>
                          </a:rPr>
                          <m:t>𝑋</m:t>
                        </m:r>
                        <m:r>
                          <a:rPr lang="en-US" sz="3600" b="0" i="1" smtClean="0">
                            <a:solidFill>
                              <a:srgbClr val="003366"/>
                            </a:solidFill>
                            <a:latin typeface="Cambria Math"/>
                            <a:ea typeface="Cambria Math"/>
                          </a:rPr>
                          <m:t>→</m:t>
                        </m:r>
                        <m:sPre>
                          <m:sPrePr>
                            <m:ctrlPr>
                              <a:rPr lang="en-US" sz="3600" b="0" i="1" smtClean="0">
                                <a:solidFill>
                                  <a:srgbClr val="003366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PrePr>
                          <m:sub>
                            <m:r>
                              <a:rPr lang="en-US" sz="3600" b="0" i="1" smtClean="0">
                                <a:solidFill>
                                  <a:srgbClr val="003366"/>
                                </a:solidFill>
                                <a:latin typeface="Cambria Math"/>
                                <a:ea typeface="Cambria Math"/>
                              </a:rPr>
                              <m:t>𝑍</m:t>
                            </m:r>
                            <m:r>
                              <a:rPr lang="ru-RU" sz="3600" b="0" i="1" smtClean="0">
                                <a:solidFill>
                                  <a:srgbClr val="003366"/>
                                </a:solidFill>
                                <a:latin typeface="Cambria Math"/>
                                <a:ea typeface="Cambria Math"/>
                              </a:rPr>
                              <m:t>+1</m:t>
                            </m:r>
                          </m:sub>
                          <m:sup>
                            <m:r>
                              <a:rPr lang="en-US" sz="3600" b="0" i="1" smtClean="0">
                                <a:solidFill>
                                  <a:srgbClr val="003366"/>
                                </a:solidFill>
                                <a:latin typeface="Cambria Math"/>
                              </a:rPr>
                              <m:t>𝐴</m:t>
                            </m:r>
                          </m:sup>
                          <m:e>
                            <m:r>
                              <a:rPr lang="en-US" sz="3600" b="0" i="1" smtClean="0">
                                <a:solidFill>
                                  <a:srgbClr val="003366"/>
                                </a:solidFill>
                                <a:latin typeface="Cambria Math"/>
                              </a:rPr>
                              <m:t>𝑌</m:t>
                            </m:r>
                            <m:r>
                              <a:rPr lang="en-US" sz="3600" b="0" i="1" smtClean="0">
                                <a:solidFill>
                                  <a:srgbClr val="003366"/>
                                </a:solidFill>
                                <a:latin typeface="Cambria Math"/>
                              </a:rPr>
                              <m:t>+</m:t>
                            </m:r>
                            <m:sPre>
                              <m:sPrePr>
                                <m:ctrlPr>
                                  <a:rPr lang="en-US" sz="3600" b="0" i="1" smtClean="0">
                                    <a:solidFill>
                                      <a:srgbClr val="003366"/>
                                    </a:solidFill>
                                    <a:latin typeface="Cambria Math"/>
                                  </a:rPr>
                                </m:ctrlPr>
                              </m:sPrePr>
                              <m:sub>
                                <m:r>
                                  <a:rPr lang="ru-RU" sz="3600" b="0" i="1" smtClean="0">
                                    <a:solidFill>
                                      <a:srgbClr val="003366"/>
                                    </a:solidFill>
                                    <a:latin typeface="Cambria Math"/>
                                  </a:rPr>
                                  <m:t>−1</m:t>
                                </m:r>
                              </m:sub>
                              <m:sup>
                                <m:r>
                                  <a:rPr lang="ru-RU" sz="3600" b="0" i="1" smtClean="0">
                                    <a:solidFill>
                                      <a:srgbClr val="003366"/>
                                    </a:solidFill>
                                    <a:latin typeface="Cambria Math"/>
                                  </a:rPr>
                                  <m:t>0</m:t>
                                </m:r>
                              </m:sup>
                              <m:e>
                                <m:r>
                                  <a:rPr lang="en-US" sz="3600" b="0" i="1" smtClean="0">
                                    <a:solidFill>
                                      <a:srgbClr val="003366"/>
                                    </a:solidFill>
                                    <a:latin typeface="Cambria Math"/>
                                  </a:rPr>
                                  <m:t>𝑒</m:t>
                                </m:r>
                                <m:r>
                                  <a:rPr lang="en-US" sz="3600" b="0" i="1" smtClean="0">
                                    <a:solidFill>
                                      <a:srgbClr val="003366"/>
                                    </a:solidFill>
                                    <a:latin typeface="Cambria Math"/>
                                  </a:rPr>
                                  <m:t>+</m:t>
                                </m:r>
                                <m:acc>
                                  <m:accPr>
                                    <m:chr m:val="̃"/>
                                    <m:ctrlPr>
                                      <a:rPr lang="en-US" sz="3600" b="0" i="1" smtClean="0">
                                        <a:solidFill>
                                          <a:srgbClr val="003366"/>
                                        </a:solidFill>
                                        <a:latin typeface="Cambria Math"/>
                                      </a:rPr>
                                    </m:ctrlPr>
                                  </m:acc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l-GR" sz="3600" b="0" i="1" smtClean="0">
                                        <a:solidFill>
                                          <a:srgbClr val="003366"/>
                                        </a:solidFill>
                                        <a:latin typeface="Cambria Math"/>
                                      </a:rPr>
                                      <m:t>ν</m:t>
                                    </m:r>
                                  </m:e>
                                </m:acc>
                              </m:e>
                            </m:sPre>
                          </m:e>
                        </m:sPre>
                      </m:e>
                    </m:sPre>
                  </m:oMath>
                </a14:m>
                <a:r>
                  <a:rPr lang="en-US" sz="3600" dirty="0" smtClean="0">
                    <a:solidFill>
                      <a:srgbClr val="003366"/>
                    </a:solidFill>
                    <a:latin typeface="Calibri" pitchFamily="34" charset="0"/>
                    <a:cs typeface="Calibri" pitchFamily="34" charset="0"/>
                  </a:rPr>
                  <a:t> </a:t>
                </a:r>
                <a:endParaRPr lang="ru-RU" sz="3600" dirty="0">
                  <a:solidFill>
                    <a:srgbClr val="003366"/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3890" y="3147814"/>
                <a:ext cx="3965045" cy="660117"/>
              </a:xfrm>
              <a:prstGeom prst="rect">
                <a:avLst/>
              </a:prstGeom>
              <a:blipFill rotWithShape="1">
                <a:blip r:embed="rId2"/>
                <a:stretch>
                  <a:fillRect r="-645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/>
          <p:cNvSpPr txBox="1"/>
          <p:nvPr/>
        </p:nvSpPr>
        <p:spPr>
          <a:xfrm>
            <a:off x="6434056" y="2777930"/>
            <a:ext cx="15431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u="sng" dirty="0" smtClean="0">
                <a:latin typeface="Calibri" pitchFamily="34" charset="0"/>
                <a:cs typeface="Calibri" pitchFamily="34" charset="0"/>
              </a:rPr>
              <a:t>нейтрино</a:t>
            </a:r>
            <a:endParaRPr lang="ru-RU" u="sng" dirty="0">
              <a:latin typeface="Calibri" pitchFamily="34" charset="0"/>
              <a:cs typeface="Calibri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6071429" y="2806130"/>
                <a:ext cx="34742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̃"/>
                          <m:ctrlPr>
                            <a:rPr lang="en-US" sz="2800" i="1">
                              <a:solidFill>
                                <a:srgbClr val="003366"/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l-GR" sz="2800" i="0">
                              <a:solidFill>
                                <a:srgbClr val="003366"/>
                              </a:solidFill>
                              <a:latin typeface="Cambria Math"/>
                            </a:rPr>
                            <m:t>ν</m:t>
                          </m:r>
                        </m:e>
                      </m:acc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1429" y="2806130"/>
                <a:ext cx="347422" cy="52322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TextBox 29"/>
          <p:cNvSpPr txBox="1"/>
          <p:nvPr/>
        </p:nvSpPr>
        <p:spPr>
          <a:xfrm>
            <a:off x="402679" y="3723878"/>
            <a:ext cx="31213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Calibri" pitchFamily="34" charset="0"/>
                <a:cs typeface="Calibri" pitchFamily="34" charset="0"/>
              </a:rPr>
              <a:t>Особенности распада:</a:t>
            </a:r>
            <a:endParaRPr lang="ru-RU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87218" y="4094954"/>
            <a:ext cx="618966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Calibri" pitchFamily="34" charset="0"/>
                <a:cs typeface="Calibri" pitchFamily="34" charset="0"/>
              </a:rPr>
              <a:t>1) </a:t>
            </a:r>
            <a:r>
              <a:rPr lang="ru-RU" sz="2400" dirty="0" smtClean="0">
                <a:latin typeface="Calibri" pitchFamily="34" charset="0"/>
                <a:cs typeface="Calibri" pitchFamily="34" charset="0"/>
              </a:rPr>
              <a:t>наблюдается </a:t>
            </a:r>
            <a:r>
              <a:rPr lang="ru-RU" sz="2400" dirty="0">
                <a:latin typeface="Calibri" pitchFamily="34" charset="0"/>
                <a:cs typeface="Calibri" pitchFamily="34" charset="0"/>
              </a:rPr>
              <a:t>для тяжелых и средних ядер;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Прямоугольник 30"/>
              <p:cNvSpPr/>
              <p:nvPr/>
            </p:nvSpPr>
            <p:spPr>
              <a:xfrm>
                <a:off x="402679" y="4443958"/>
                <a:ext cx="6205124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dirty="0" smtClean="0">
                    <a:latin typeface="Calibri" pitchFamily="34" charset="0"/>
                    <a:cs typeface="Calibri" pitchFamily="34" charset="0"/>
                  </a:rPr>
                  <a:t>2) </a:t>
                </a:r>
                <a14:m>
                  <m:oMath xmlns:m="http://schemas.openxmlformats.org/officeDocument/2006/math">
                    <m:r>
                      <a:rPr lang="ru-RU" sz="2400" i="1">
                        <a:latin typeface="Cambria Math"/>
                        <a:ea typeface="Cambria Math"/>
                      </a:rPr>
                      <m:t>𝜗</m:t>
                    </m:r>
                    <m:r>
                      <a:rPr lang="ru-RU" sz="2400" i="1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ru-RU" sz="2400" dirty="0" smtClean="0">
                    <a:latin typeface="Calibri" pitchFamily="34" charset="0"/>
                    <a:cs typeface="Calibri" pitchFamily="34" charset="0"/>
                  </a:rPr>
                  <a:t>электронов </a:t>
                </a:r>
                <a:r>
                  <a:rPr lang="ru-RU" sz="2400" dirty="0">
                    <a:latin typeface="Calibri" pitchFamily="34" charset="0"/>
                    <a:cs typeface="Calibri" pitchFamily="34" charset="0"/>
                  </a:rPr>
                  <a:t>сильно </a:t>
                </a:r>
                <a:r>
                  <a:rPr lang="ru-RU" sz="2400" dirty="0" smtClean="0">
                    <a:latin typeface="Calibri" pitchFamily="34" charset="0"/>
                    <a:cs typeface="Calibri" pitchFamily="34" charset="0"/>
                  </a:rPr>
                  <a:t>различаются</a:t>
                </a:r>
                <a:r>
                  <a:rPr lang="en-US" sz="2400" dirty="0">
                    <a:latin typeface="Calibri" pitchFamily="34" charset="0"/>
                    <a:cs typeface="Calibri" pitchFamily="34" charset="0"/>
                  </a:rPr>
                  <a:t>.</a:t>
                </a:r>
                <a:endParaRPr lang="ru-RU" sz="2400" dirty="0">
                  <a:latin typeface="Calibri" pitchFamily="34" charset="0"/>
                  <a:cs typeface="Calibri" pitchFamily="34" charset="0"/>
                </a:endParaRPr>
              </a:p>
            </p:txBody>
          </p:sp>
        </mc:Choice>
        <mc:Fallback xmlns="">
          <p:sp>
            <p:nvSpPr>
              <p:cNvPr id="31" name="Прямоугольник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679" y="4443958"/>
                <a:ext cx="6205124" cy="461665"/>
              </a:xfrm>
              <a:prstGeom prst="rect">
                <a:avLst/>
              </a:prstGeom>
              <a:blipFill rotWithShape="1">
                <a:blip r:embed="rId4"/>
                <a:stretch>
                  <a:fillRect l="-1473" t="-10526" b="-289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9" name="Рисунок 2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071" y="1339555"/>
            <a:ext cx="1530880" cy="18977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2" name="TextBox 31"/>
          <p:cNvSpPr txBox="1"/>
          <p:nvPr/>
        </p:nvSpPr>
        <p:spPr>
          <a:xfrm>
            <a:off x="578860" y="3248822"/>
            <a:ext cx="18053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 err="1" smtClean="0">
                <a:latin typeface="Calibri" pitchFamily="34" charset="0"/>
                <a:cs typeface="Calibri" pitchFamily="34" charset="0"/>
              </a:rPr>
              <a:t>Энрико</a:t>
            </a:r>
            <a:r>
              <a:rPr lang="ru-RU" sz="1200" b="1" dirty="0" smtClean="0">
                <a:latin typeface="Calibri" pitchFamily="34" charset="0"/>
                <a:cs typeface="Calibri" pitchFamily="34" charset="0"/>
              </a:rPr>
              <a:t> Ферми</a:t>
            </a:r>
          </a:p>
          <a:p>
            <a:r>
              <a:rPr lang="ru-RU" sz="1200" dirty="0" smtClean="0">
                <a:latin typeface="Calibri" pitchFamily="34" charset="0"/>
                <a:cs typeface="Calibri" pitchFamily="34" charset="0"/>
              </a:rPr>
              <a:t>29.09.1901 — 28.11.1954</a:t>
            </a:r>
            <a:endParaRPr lang="ru-RU" sz="12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928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L 0.42413 0.00231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00" y="1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3 -0.07648 C 0.0132 -0.1067 0.04185 -0.10793 0.06789 -0.08141 C 0.0948 -0.05366 0.10851 -0.00864 0.09862 0.02189 C 0.08872 0.05242 0.10226 0.09744 0.12917 0.12488 C 0.15521 0.1514 0.18403 0.15047 0.19393 0.12025 " pathEditMode="relative" rAng="1808006" ptsTypes="fffff">
                                      <p:cBhvr>
                                        <p:cTn id="4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31" y="98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4" grpId="0"/>
      <p:bldP spid="6" grpId="0" animBg="1"/>
      <p:bldP spid="6" grpId="1" animBg="1"/>
      <p:bldP spid="23" grpId="0"/>
      <p:bldP spid="23" grpId="1"/>
      <p:bldP spid="24" grpId="0"/>
      <p:bldP spid="28" grpId="0"/>
      <p:bldP spid="2" grpId="0"/>
      <p:bldP spid="3" grpId="0"/>
      <p:bldP spid="30" grpId="0"/>
      <p:bldP spid="27" grpId="0"/>
      <p:bldP spid="31" grpId="0"/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57" t="55356" r="28581" b="19877"/>
          <a:stretch/>
        </p:blipFill>
        <p:spPr bwMode="auto">
          <a:xfrm>
            <a:off x="2251760" y="1202450"/>
            <a:ext cx="6570041" cy="2890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59754" y="277168"/>
            <a:ext cx="4104456" cy="576064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360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Правило смещения:</a:t>
            </a:r>
            <a:endParaRPr lang="ru-RU" sz="3600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6271852" y="3968798"/>
            <a:ext cx="2168719" cy="552247"/>
            <a:chOff x="6271852" y="3968798"/>
            <a:chExt cx="2168719" cy="552247"/>
          </a:xfrm>
        </p:grpSpPr>
        <p:sp>
          <p:nvSpPr>
            <p:cNvPr id="13" name="Полилиния 12"/>
            <p:cNvSpPr/>
            <p:nvPr/>
          </p:nvSpPr>
          <p:spPr>
            <a:xfrm rot="16200000">
              <a:off x="7081147" y="3161621"/>
              <a:ext cx="552247" cy="2166601"/>
            </a:xfrm>
            <a:custGeom>
              <a:avLst/>
              <a:gdLst>
                <a:gd name="connsiteX0" fmla="*/ 0 w 2011680"/>
                <a:gd name="connsiteY0" fmla="*/ 621792 h 621792"/>
                <a:gd name="connsiteX1" fmla="*/ 1371600 w 2011680"/>
                <a:gd name="connsiteY1" fmla="*/ 530352 h 621792"/>
                <a:gd name="connsiteX2" fmla="*/ 1097280 w 2011680"/>
                <a:gd name="connsiteY2" fmla="*/ 210312 h 621792"/>
                <a:gd name="connsiteX3" fmla="*/ 2011680 w 2011680"/>
                <a:gd name="connsiteY3" fmla="*/ 0 h 621792"/>
                <a:gd name="connsiteX4" fmla="*/ 2011680 w 2011680"/>
                <a:gd name="connsiteY4" fmla="*/ 0 h 621792"/>
                <a:gd name="connsiteX0" fmla="*/ 0 w 2011680"/>
                <a:gd name="connsiteY0" fmla="*/ 621792 h 621792"/>
                <a:gd name="connsiteX1" fmla="*/ 1764468 w 2011680"/>
                <a:gd name="connsiteY1" fmla="*/ 567259 h 621792"/>
                <a:gd name="connsiteX2" fmla="*/ 1097280 w 2011680"/>
                <a:gd name="connsiteY2" fmla="*/ 210312 h 621792"/>
                <a:gd name="connsiteX3" fmla="*/ 2011680 w 2011680"/>
                <a:gd name="connsiteY3" fmla="*/ 0 h 621792"/>
                <a:gd name="connsiteX4" fmla="*/ 2011680 w 2011680"/>
                <a:gd name="connsiteY4" fmla="*/ 0 h 621792"/>
                <a:gd name="connsiteX0" fmla="*/ 665220 w 956918"/>
                <a:gd name="connsiteY0" fmla="*/ 568321 h 591649"/>
                <a:gd name="connsiteX1" fmla="*/ 669220 w 956918"/>
                <a:gd name="connsiteY1" fmla="*/ 567259 h 591649"/>
                <a:gd name="connsiteX2" fmla="*/ 2032 w 956918"/>
                <a:gd name="connsiteY2" fmla="*/ 210312 h 591649"/>
                <a:gd name="connsiteX3" fmla="*/ 916432 w 956918"/>
                <a:gd name="connsiteY3" fmla="*/ 0 h 591649"/>
                <a:gd name="connsiteX4" fmla="*/ 916432 w 956918"/>
                <a:gd name="connsiteY4" fmla="*/ 0 h 591649"/>
                <a:gd name="connsiteX0" fmla="*/ 665218 w 916430"/>
                <a:gd name="connsiteY0" fmla="*/ 568321 h 593253"/>
                <a:gd name="connsiteX1" fmla="*/ 660313 w 916430"/>
                <a:gd name="connsiteY1" fmla="*/ 566025 h 593253"/>
                <a:gd name="connsiteX2" fmla="*/ 669218 w 916430"/>
                <a:gd name="connsiteY2" fmla="*/ 567259 h 593253"/>
                <a:gd name="connsiteX3" fmla="*/ 2030 w 916430"/>
                <a:gd name="connsiteY3" fmla="*/ 210312 h 593253"/>
                <a:gd name="connsiteX4" fmla="*/ 916430 w 916430"/>
                <a:gd name="connsiteY4" fmla="*/ 0 h 593253"/>
                <a:gd name="connsiteX5" fmla="*/ 916430 w 916430"/>
                <a:gd name="connsiteY5" fmla="*/ 0 h 593253"/>
                <a:gd name="connsiteX0" fmla="*/ 665218 w 997941"/>
                <a:gd name="connsiteY0" fmla="*/ 584062 h 608994"/>
                <a:gd name="connsiteX1" fmla="*/ 660313 w 997941"/>
                <a:gd name="connsiteY1" fmla="*/ 581766 h 608994"/>
                <a:gd name="connsiteX2" fmla="*/ 669218 w 997941"/>
                <a:gd name="connsiteY2" fmla="*/ 583000 h 608994"/>
                <a:gd name="connsiteX3" fmla="*/ 2030 w 997941"/>
                <a:gd name="connsiteY3" fmla="*/ 226053 h 608994"/>
                <a:gd name="connsiteX4" fmla="*/ 916430 w 997941"/>
                <a:gd name="connsiteY4" fmla="*/ 15741 h 608994"/>
                <a:gd name="connsiteX5" fmla="*/ 964179 w 997941"/>
                <a:gd name="connsiteY5" fmla="*/ 15117 h 608994"/>
                <a:gd name="connsiteX0" fmla="*/ 663548 w 1031204"/>
                <a:gd name="connsiteY0" fmla="*/ 584062 h 585628"/>
                <a:gd name="connsiteX1" fmla="*/ 658643 w 1031204"/>
                <a:gd name="connsiteY1" fmla="*/ 581766 h 585628"/>
                <a:gd name="connsiteX2" fmla="*/ 1031205 w 1031204"/>
                <a:gd name="connsiteY2" fmla="*/ 557414 h 585628"/>
                <a:gd name="connsiteX3" fmla="*/ 360 w 1031204"/>
                <a:gd name="connsiteY3" fmla="*/ 226053 h 585628"/>
                <a:gd name="connsiteX4" fmla="*/ 914760 w 1031204"/>
                <a:gd name="connsiteY4" fmla="*/ 15741 h 585628"/>
                <a:gd name="connsiteX5" fmla="*/ 962509 w 1031204"/>
                <a:gd name="connsiteY5" fmla="*/ 15117 h 585628"/>
                <a:gd name="connsiteX0" fmla="*/ 663548 w 1109779"/>
                <a:gd name="connsiteY0" fmla="*/ 584062 h 584222"/>
                <a:gd name="connsiteX1" fmla="*/ 1039613 w 1109779"/>
                <a:gd name="connsiteY1" fmla="*/ 553853 h 584222"/>
                <a:gd name="connsiteX2" fmla="*/ 1031205 w 1109779"/>
                <a:gd name="connsiteY2" fmla="*/ 557414 h 584222"/>
                <a:gd name="connsiteX3" fmla="*/ 360 w 1109779"/>
                <a:gd name="connsiteY3" fmla="*/ 226053 h 584222"/>
                <a:gd name="connsiteX4" fmla="*/ 914760 w 1109779"/>
                <a:gd name="connsiteY4" fmla="*/ 15741 h 584222"/>
                <a:gd name="connsiteX5" fmla="*/ 962509 w 1109779"/>
                <a:gd name="connsiteY5" fmla="*/ 15117 h 584222"/>
                <a:gd name="connsiteX0" fmla="*/ 1079154 w 1108595"/>
                <a:gd name="connsiteY0" fmla="*/ 584062 h 584222"/>
                <a:gd name="connsiteX1" fmla="*/ 1039613 w 1108595"/>
                <a:gd name="connsiteY1" fmla="*/ 553853 h 584222"/>
                <a:gd name="connsiteX2" fmla="*/ 1031205 w 1108595"/>
                <a:gd name="connsiteY2" fmla="*/ 557414 h 584222"/>
                <a:gd name="connsiteX3" fmla="*/ 360 w 1108595"/>
                <a:gd name="connsiteY3" fmla="*/ 226053 h 584222"/>
                <a:gd name="connsiteX4" fmla="*/ 914760 w 1108595"/>
                <a:gd name="connsiteY4" fmla="*/ 15741 h 584222"/>
                <a:gd name="connsiteX5" fmla="*/ 962509 w 1108595"/>
                <a:gd name="connsiteY5" fmla="*/ 15117 h 584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8595" h="584222">
                  <a:moveTo>
                    <a:pt x="1079154" y="584062"/>
                  </a:moveTo>
                  <a:cubicBezTo>
                    <a:pt x="1123013" y="586599"/>
                    <a:pt x="1047604" y="558294"/>
                    <a:pt x="1039613" y="553853"/>
                  </a:cubicBezTo>
                  <a:cubicBezTo>
                    <a:pt x="1031622" y="549412"/>
                    <a:pt x="1204414" y="612047"/>
                    <a:pt x="1031205" y="557414"/>
                  </a:cubicBezTo>
                  <a:cubicBezTo>
                    <a:pt x="857996" y="502781"/>
                    <a:pt x="19767" y="316332"/>
                    <a:pt x="360" y="226053"/>
                  </a:cubicBezTo>
                  <a:cubicBezTo>
                    <a:pt x="-19047" y="135774"/>
                    <a:pt x="754402" y="50897"/>
                    <a:pt x="914760" y="15741"/>
                  </a:cubicBezTo>
                  <a:cubicBezTo>
                    <a:pt x="1075118" y="-19415"/>
                    <a:pt x="946593" y="15325"/>
                    <a:pt x="962509" y="15117"/>
                  </a:cubicBezTo>
                </a:path>
              </a:pathLst>
            </a:custGeom>
            <a:ln>
              <a:solidFill>
                <a:srgbClr val="CC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26" name="Прямая соединительная линия 25"/>
            <p:cNvCxnSpPr/>
            <p:nvPr/>
          </p:nvCxnSpPr>
          <p:spPr>
            <a:xfrm>
              <a:off x="6271852" y="4024752"/>
              <a:ext cx="45386" cy="131174"/>
            </a:xfrm>
            <a:prstGeom prst="line">
              <a:avLst/>
            </a:prstGeom>
            <a:ln>
              <a:solidFill>
                <a:srgbClr val="CC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>
              <a:off x="6284863" y="4024752"/>
              <a:ext cx="139334" cy="26855"/>
            </a:xfrm>
            <a:prstGeom prst="line">
              <a:avLst/>
            </a:prstGeom>
            <a:ln>
              <a:solidFill>
                <a:srgbClr val="CC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1" name="TextBox 30"/>
          <p:cNvSpPr txBox="1"/>
          <p:nvPr/>
        </p:nvSpPr>
        <p:spPr>
          <a:xfrm>
            <a:off x="6588224" y="4024752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dirty="0" smtClean="0">
                <a:latin typeface="Calibri" pitchFamily="34" charset="0"/>
                <a:cs typeface="Calibri" pitchFamily="34" charset="0"/>
              </a:rPr>
              <a:t>α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-распад</a:t>
            </a:r>
            <a:endParaRPr lang="ru-RU" sz="2000" dirty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34" name="Группа 33"/>
          <p:cNvGrpSpPr/>
          <p:nvPr/>
        </p:nvGrpSpPr>
        <p:grpSpPr>
          <a:xfrm flipH="1" flipV="1">
            <a:off x="6236065" y="934212"/>
            <a:ext cx="1296144" cy="497125"/>
            <a:chOff x="3143263" y="3154721"/>
            <a:chExt cx="1585975" cy="973930"/>
          </a:xfrm>
        </p:grpSpPr>
        <p:sp>
          <p:nvSpPr>
            <p:cNvPr id="35" name="Полилиния 34"/>
            <p:cNvSpPr/>
            <p:nvPr/>
          </p:nvSpPr>
          <p:spPr>
            <a:xfrm rot="15635394">
              <a:off x="3488595" y="2888008"/>
              <a:ext cx="973930" cy="1507356"/>
            </a:xfrm>
            <a:custGeom>
              <a:avLst/>
              <a:gdLst>
                <a:gd name="connsiteX0" fmla="*/ 0 w 2011680"/>
                <a:gd name="connsiteY0" fmla="*/ 621792 h 621792"/>
                <a:gd name="connsiteX1" fmla="*/ 1371600 w 2011680"/>
                <a:gd name="connsiteY1" fmla="*/ 530352 h 621792"/>
                <a:gd name="connsiteX2" fmla="*/ 1097280 w 2011680"/>
                <a:gd name="connsiteY2" fmla="*/ 210312 h 621792"/>
                <a:gd name="connsiteX3" fmla="*/ 2011680 w 2011680"/>
                <a:gd name="connsiteY3" fmla="*/ 0 h 621792"/>
                <a:gd name="connsiteX4" fmla="*/ 2011680 w 2011680"/>
                <a:gd name="connsiteY4" fmla="*/ 0 h 621792"/>
                <a:gd name="connsiteX0" fmla="*/ 0 w 2011680"/>
                <a:gd name="connsiteY0" fmla="*/ 621792 h 621792"/>
                <a:gd name="connsiteX1" fmla="*/ 1764468 w 2011680"/>
                <a:gd name="connsiteY1" fmla="*/ 567259 h 621792"/>
                <a:gd name="connsiteX2" fmla="*/ 1097280 w 2011680"/>
                <a:gd name="connsiteY2" fmla="*/ 210312 h 621792"/>
                <a:gd name="connsiteX3" fmla="*/ 2011680 w 2011680"/>
                <a:gd name="connsiteY3" fmla="*/ 0 h 621792"/>
                <a:gd name="connsiteX4" fmla="*/ 2011680 w 2011680"/>
                <a:gd name="connsiteY4" fmla="*/ 0 h 621792"/>
                <a:gd name="connsiteX0" fmla="*/ 665220 w 956918"/>
                <a:gd name="connsiteY0" fmla="*/ 568321 h 591649"/>
                <a:gd name="connsiteX1" fmla="*/ 669220 w 956918"/>
                <a:gd name="connsiteY1" fmla="*/ 567259 h 591649"/>
                <a:gd name="connsiteX2" fmla="*/ 2032 w 956918"/>
                <a:gd name="connsiteY2" fmla="*/ 210312 h 591649"/>
                <a:gd name="connsiteX3" fmla="*/ 916432 w 956918"/>
                <a:gd name="connsiteY3" fmla="*/ 0 h 591649"/>
                <a:gd name="connsiteX4" fmla="*/ 916432 w 956918"/>
                <a:gd name="connsiteY4" fmla="*/ 0 h 591649"/>
                <a:gd name="connsiteX0" fmla="*/ 665218 w 916430"/>
                <a:gd name="connsiteY0" fmla="*/ 568321 h 593253"/>
                <a:gd name="connsiteX1" fmla="*/ 660313 w 916430"/>
                <a:gd name="connsiteY1" fmla="*/ 566025 h 593253"/>
                <a:gd name="connsiteX2" fmla="*/ 669218 w 916430"/>
                <a:gd name="connsiteY2" fmla="*/ 567259 h 593253"/>
                <a:gd name="connsiteX3" fmla="*/ 2030 w 916430"/>
                <a:gd name="connsiteY3" fmla="*/ 210312 h 593253"/>
                <a:gd name="connsiteX4" fmla="*/ 916430 w 916430"/>
                <a:gd name="connsiteY4" fmla="*/ 0 h 593253"/>
                <a:gd name="connsiteX5" fmla="*/ 916430 w 916430"/>
                <a:gd name="connsiteY5" fmla="*/ 0 h 593253"/>
                <a:gd name="connsiteX0" fmla="*/ 665218 w 997941"/>
                <a:gd name="connsiteY0" fmla="*/ 584062 h 608994"/>
                <a:gd name="connsiteX1" fmla="*/ 660313 w 997941"/>
                <a:gd name="connsiteY1" fmla="*/ 581766 h 608994"/>
                <a:gd name="connsiteX2" fmla="*/ 669218 w 997941"/>
                <a:gd name="connsiteY2" fmla="*/ 583000 h 608994"/>
                <a:gd name="connsiteX3" fmla="*/ 2030 w 997941"/>
                <a:gd name="connsiteY3" fmla="*/ 226053 h 608994"/>
                <a:gd name="connsiteX4" fmla="*/ 916430 w 997941"/>
                <a:gd name="connsiteY4" fmla="*/ 15741 h 608994"/>
                <a:gd name="connsiteX5" fmla="*/ 964179 w 997941"/>
                <a:gd name="connsiteY5" fmla="*/ 15117 h 608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97941" h="608994">
                  <a:moveTo>
                    <a:pt x="665218" y="584062"/>
                  </a:moveTo>
                  <a:cubicBezTo>
                    <a:pt x="709077" y="586599"/>
                    <a:pt x="659646" y="581943"/>
                    <a:pt x="660313" y="581766"/>
                  </a:cubicBezTo>
                  <a:cubicBezTo>
                    <a:pt x="660980" y="581589"/>
                    <a:pt x="778932" y="642285"/>
                    <a:pt x="669218" y="583000"/>
                  </a:cubicBezTo>
                  <a:cubicBezTo>
                    <a:pt x="559504" y="523715"/>
                    <a:pt x="-39172" y="320596"/>
                    <a:pt x="2030" y="226053"/>
                  </a:cubicBezTo>
                  <a:cubicBezTo>
                    <a:pt x="43232" y="131510"/>
                    <a:pt x="756072" y="50897"/>
                    <a:pt x="916430" y="15741"/>
                  </a:cubicBezTo>
                  <a:cubicBezTo>
                    <a:pt x="1076788" y="-19415"/>
                    <a:pt x="948263" y="15325"/>
                    <a:pt x="964179" y="15117"/>
                  </a:cubicBezTo>
                </a:path>
              </a:pathLst>
            </a:custGeom>
            <a:ln>
              <a:solidFill>
                <a:srgbClr val="CC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36" name="Прямая соединительная линия 35"/>
            <p:cNvCxnSpPr/>
            <p:nvPr/>
          </p:nvCxnSpPr>
          <p:spPr>
            <a:xfrm>
              <a:off x="3143263" y="3291830"/>
              <a:ext cx="60585" cy="196965"/>
            </a:xfrm>
            <a:prstGeom prst="line">
              <a:avLst/>
            </a:prstGeom>
            <a:ln>
              <a:solidFill>
                <a:srgbClr val="CC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>
              <a:off x="3163376" y="3285086"/>
              <a:ext cx="154502" cy="105226"/>
            </a:xfrm>
            <a:prstGeom prst="line">
              <a:avLst/>
            </a:prstGeom>
            <a:ln>
              <a:solidFill>
                <a:srgbClr val="CC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8" name="TextBox 37"/>
          <p:cNvSpPr txBox="1"/>
          <p:nvPr/>
        </p:nvSpPr>
        <p:spPr>
          <a:xfrm>
            <a:off x="6424197" y="895438"/>
            <a:ext cx="1185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000" dirty="0" smtClean="0">
                <a:latin typeface="Calibri" pitchFamily="34" charset="0"/>
                <a:cs typeface="Calibri" pitchFamily="34" charset="0"/>
              </a:rPr>
              <a:t>β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-распад</a:t>
            </a:r>
            <a:endParaRPr lang="ru-RU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082" y="176349"/>
            <a:ext cx="1380193" cy="20065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323527" y="2218730"/>
            <a:ext cx="18053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 smtClean="0">
                <a:latin typeface="Calibri" pitchFamily="34" charset="0"/>
                <a:cs typeface="Calibri" pitchFamily="34" charset="0"/>
              </a:rPr>
              <a:t>Казимир Фаянс</a:t>
            </a:r>
          </a:p>
          <a:p>
            <a:r>
              <a:rPr lang="ru-RU" sz="1200" dirty="0" smtClean="0">
                <a:latin typeface="Calibri" pitchFamily="34" charset="0"/>
                <a:cs typeface="Calibri" pitchFamily="34" charset="0"/>
              </a:rPr>
              <a:t>27.05.1887 — 18.09.1975</a:t>
            </a:r>
            <a:endParaRPr lang="ru-RU" sz="1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5" t="3777" r="3709" b="3333"/>
          <a:stretch/>
        </p:blipFill>
        <p:spPr>
          <a:xfrm>
            <a:off x="508822" y="2653638"/>
            <a:ext cx="1380193" cy="18418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" name="TextBox 16"/>
          <p:cNvSpPr txBox="1"/>
          <p:nvPr/>
        </p:nvSpPr>
        <p:spPr>
          <a:xfrm>
            <a:off x="323527" y="4535076"/>
            <a:ext cx="18053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 smtClean="0">
                <a:latin typeface="Calibri" pitchFamily="34" charset="0"/>
                <a:cs typeface="Calibri" pitchFamily="34" charset="0"/>
              </a:rPr>
              <a:t>Фредерик Содди</a:t>
            </a:r>
          </a:p>
          <a:p>
            <a:r>
              <a:rPr lang="ru-RU" sz="1200" dirty="0" smtClean="0">
                <a:latin typeface="Calibri" pitchFamily="34" charset="0"/>
                <a:cs typeface="Calibri" pitchFamily="34" charset="0"/>
              </a:rPr>
              <a:t>02.09.1887 — 22.09.1956</a:t>
            </a:r>
            <a:endParaRPr lang="ru-RU" sz="12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7280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1" grpId="0"/>
      <p:bldP spid="38" grpId="0"/>
      <p:bldP spid="4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41086"/>
            <a:ext cx="89644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CC0000"/>
                </a:solidFill>
                <a:latin typeface="Calibri" pitchFamily="34" charset="0"/>
                <a:cs typeface="Calibri" pitchFamily="34" charset="0"/>
              </a:rPr>
              <a:t>Гамма-излучение </a:t>
            </a:r>
            <a:r>
              <a:rPr lang="ru-RU" sz="3600" dirty="0" smtClean="0">
                <a:latin typeface="Calibri" pitchFamily="34" charset="0"/>
                <a:cs typeface="Calibri" pitchFamily="34" charset="0"/>
              </a:rPr>
              <a:t>—</a:t>
            </a:r>
            <a:r>
              <a:rPr lang="ru-RU" sz="3600" dirty="0" smtClean="0">
                <a:solidFill>
                  <a:srgbClr val="CC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3600" dirty="0" smtClean="0">
                <a:latin typeface="Calibri" pitchFamily="34" charset="0"/>
                <a:cs typeface="Calibri" pitchFamily="34" charset="0"/>
              </a:rPr>
              <a:t>поток </a:t>
            </a:r>
            <a:r>
              <a:rPr lang="el-GR" sz="3600" dirty="0" smtClean="0">
                <a:latin typeface="Calibri" pitchFamily="34" charset="0"/>
                <a:cs typeface="Calibri" pitchFamily="34" charset="0"/>
              </a:rPr>
              <a:t>γ</a:t>
            </a:r>
            <a:r>
              <a:rPr lang="ru-RU" sz="3600" dirty="0" smtClean="0">
                <a:latin typeface="Calibri" pitchFamily="34" charset="0"/>
                <a:cs typeface="Calibri" pitchFamily="34" charset="0"/>
              </a:rPr>
              <a:t>-квантов. </a:t>
            </a:r>
            <a:endParaRPr lang="ru-RU" sz="3600" u="sng" dirty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8" name="Группа 87"/>
          <p:cNvGrpSpPr>
            <a:grpSpLocks/>
          </p:cNvGrpSpPr>
          <p:nvPr/>
        </p:nvGrpSpPr>
        <p:grpSpPr bwMode="auto">
          <a:xfrm>
            <a:off x="4115527" y="1728467"/>
            <a:ext cx="2976753" cy="661370"/>
            <a:chOff x="5143504" y="5000636"/>
            <a:chExt cx="2786082" cy="965200"/>
          </a:xfrm>
        </p:grpSpPr>
        <p:sp>
          <p:nvSpPr>
            <p:cNvPr id="9" name="Полилиния 8"/>
            <p:cNvSpPr/>
            <p:nvPr/>
          </p:nvSpPr>
          <p:spPr>
            <a:xfrm>
              <a:off x="5143504" y="5000636"/>
              <a:ext cx="2590818" cy="965200"/>
            </a:xfrm>
            <a:custGeom>
              <a:avLst/>
              <a:gdLst>
                <a:gd name="connsiteX0" fmla="*/ 0 w 2590800"/>
                <a:gd name="connsiteY0" fmla="*/ 609600 h 965200"/>
                <a:gd name="connsiteX1" fmla="*/ 431800 w 2590800"/>
                <a:gd name="connsiteY1" fmla="*/ 50800 h 965200"/>
                <a:gd name="connsiteX2" fmla="*/ 939800 w 2590800"/>
                <a:gd name="connsiteY2" fmla="*/ 914400 h 965200"/>
                <a:gd name="connsiteX3" fmla="*/ 1295400 w 2590800"/>
                <a:gd name="connsiteY3" fmla="*/ 355600 h 965200"/>
                <a:gd name="connsiteX4" fmla="*/ 1625600 w 2590800"/>
                <a:gd name="connsiteY4" fmla="*/ 635000 h 965200"/>
                <a:gd name="connsiteX5" fmla="*/ 1905000 w 2590800"/>
                <a:gd name="connsiteY5" fmla="*/ 228600 h 965200"/>
                <a:gd name="connsiteX6" fmla="*/ 2133600 w 2590800"/>
                <a:gd name="connsiteY6" fmla="*/ 609600 h 965200"/>
                <a:gd name="connsiteX7" fmla="*/ 2489200 w 2590800"/>
                <a:gd name="connsiteY7" fmla="*/ 330200 h 965200"/>
                <a:gd name="connsiteX8" fmla="*/ 2590800 w 2590800"/>
                <a:gd name="connsiteY8" fmla="*/ 228600 h 96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90800" h="965200">
                  <a:moveTo>
                    <a:pt x="0" y="609600"/>
                  </a:moveTo>
                  <a:cubicBezTo>
                    <a:pt x="137583" y="304800"/>
                    <a:pt x="275167" y="0"/>
                    <a:pt x="431800" y="50800"/>
                  </a:cubicBezTo>
                  <a:cubicBezTo>
                    <a:pt x="588433" y="101600"/>
                    <a:pt x="795867" y="863600"/>
                    <a:pt x="939800" y="914400"/>
                  </a:cubicBezTo>
                  <a:cubicBezTo>
                    <a:pt x="1083733" y="965200"/>
                    <a:pt x="1181100" y="402167"/>
                    <a:pt x="1295400" y="355600"/>
                  </a:cubicBezTo>
                  <a:cubicBezTo>
                    <a:pt x="1409700" y="309033"/>
                    <a:pt x="1524000" y="656167"/>
                    <a:pt x="1625600" y="635000"/>
                  </a:cubicBezTo>
                  <a:cubicBezTo>
                    <a:pt x="1727200" y="613833"/>
                    <a:pt x="1820333" y="232833"/>
                    <a:pt x="1905000" y="228600"/>
                  </a:cubicBezTo>
                  <a:cubicBezTo>
                    <a:pt x="1989667" y="224367"/>
                    <a:pt x="2036233" y="592667"/>
                    <a:pt x="2133600" y="609600"/>
                  </a:cubicBezTo>
                  <a:cubicBezTo>
                    <a:pt x="2230967" y="626533"/>
                    <a:pt x="2413000" y="393700"/>
                    <a:pt x="2489200" y="330200"/>
                  </a:cubicBezTo>
                  <a:cubicBezTo>
                    <a:pt x="2565400" y="266700"/>
                    <a:pt x="2578100" y="247650"/>
                    <a:pt x="2590800" y="228600"/>
                  </a:cubicBezTo>
                </a:path>
              </a:pathLst>
            </a:cu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10" name="Прямая со стрелкой 9"/>
            <p:cNvCxnSpPr>
              <a:stCxn id="9" idx="8"/>
            </p:cNvCxnSpPr>
            <p:nvPr/>
          </p:nvCxnSpPr>
          <p:spPr>
            <a:xfrm flipV="1">
              <a:off x="7734322" y="5214948"/>
              <a:ext cx="195264" cy="14288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990199" y="1756551"/>
            <a:ext cx="26226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r>
              <a:rPr lang="el-GR" sz="4000" i="1" dirty="0">
                <a:latin typeface="Times New Roman" pitchFamily="18" charset="0"/>
                <a:cs typeface="Times New Roman" pitchFamily="18" charset="0"/>
              </a:rPr>
              <a:t>γ</a:t>
            </a:r>
            <a:endParaRPr lang="ru-RU" sz="4000" i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" name="Группа 23"/>
          <p:cNvGrpSpPr>
            <a:grpSpLocks/>
          </p:cNvGrpSpPr>
          <p:nvPr/>
        </p:nvGrpSpPr>
        <p:grpSpPr bwMode="auto">
          <a:xfrm>
            <a:off x="1826388" y="1274348"/>
            <a:ext cx="1586417" cy="1535308"/>
            <a:chOff x="1285852" y="2451038"/>
            <a:chExt cx="2160177" cy="2170238"/>
          </a:xfrm>
        </p:grpSpPr>
        <p:sp>
          <p:nvSpPr>
            <p:cNvPr id="13" name="Овал 12"/>
            <p:cNvSpPr/>
            <p:nvPr/>
          </p:nvSpPr>
          <p:spPr>
            <a:xfrm>
              <a:off x="2357422" y="3286124"/>
              <a:ext cx="767297" cy="763648"/>
            </a:xfrm>
            <a:prstGeom prst="ellipse">
              <a:avLst/>
            </a:prstGeom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1822960" y="2451038"/>
              <a:ext cx="767297" cy="763648"/>
            </a:xfrm>
            <a:prstGeom prst="ellipse">
              <a:avLst/>
            </a:prstGeom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1447249" y="2571744"/>
              <a:ext cx="767297" cy="763648"/>
            </a:xfrm>
            <a:prstGeom prst="ellipse">
              <a:avLst/>
            </a:prstGeom>
            <a:gradFill>
              <a:gsLst>
                <a:gs pos="0">
                  <a:srgbClr val="FFC0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1857356" y="3071810"/>
              <a:ext cx="767297" cy="763648"/>
            </a:xfrm>
            <a:prstGeom prst="ellipse">
              <a:avLst/>
            </a:prstGeom>
            <a:gradFill>
              <a:gsLst>
                <a:gs pos="0">
                  <a:srgbClr val="FFC0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 rot="15907305">
              <a:off x="1287677" y="3419785"/>
              <a:ext cx="763648" cy="767297"/>
            </a:xfrm>
            <a:prstGeom prst="ellipse">
              <a:avLst/>
            </a:prstGeom>
            <a:gradFill>
              <a:gsLst>
                <a:gs pos="0">
                  <a:srgbClr val="FFC0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2000232" y="3857628"/>
              <a:ext cx="767297" cy="763648"/>
            </a:xfrm>
            <a:prstGeom prst="ellipse">
              <a:avLst/>
            </a:prstGeom>
            <a:gradFill>
              <a:gsLst>
                <a:gs pos="0">
                  <a:srgbClr val="FFC0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2360068" y="2505233"/>
              <a:ext cx="767297" cy="763648"/>
            </a:xfrm>
            <a:prstGeom prst="ellipse">
              <a:avLst/>
            </a:prstGeom>
            <a:gradFill>
              <a:gsLst>
                <a:gs pos="0">
                  <a:srgbClr val="FFC0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1946480" y="2657960"/>
              <a:ext cx="802855" cy="668191"/>
            </a:xfrm>
            <a:prstGeom prst="ellipse">
              <a:avLst/>
            </a:prstGeom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scene3d>
              <a:camera prst="orthographicFront" fov="0">
                <a:rot lat="0" lon="0" rev="0"/>
              </a:camera>
              <a:lightRig rig="contrasting" dir="t">
                <a:rot lat="0" lon="0" rev="1500000"/>
              </a:lightRig>
            </a:scene3d>
            <a:sp3d extrusionH="127000" prstMaterial="powder">
              <a:bevelT w="50800" h="63500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1" name="Овал 20"/>
            <p:cNvSpPr/>
            <p:nvPr/>
          </p:nvSpPr>
          <p:spPr>
            <a:xfrm>
              <a:off x="1654532" y="3697369"/>
              <a:ext cx="802855" cy="668191"/>
            </a:xfrm>
            <a:prstGeom prst="ellipse">
              <a:avLst/>
            </a:prstGeom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scene3d>
              <a:camera prst="orthographicFront" fov="0">
                <a:rot lat="0" lon="0" rev="0"/>
              </a:camera>
              <a:lightRig rig="contrasting" dir="t">
                <a:rot lat="0" lon="0" rev="1500000"/>
              </a:lightRig>
            </a:scene3d>
            <a:sp3d extrusionH="127000" prstMaterial="powder">
              <a:bevelT w="50800" h="63500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2" name="Овал 21"/>
            <p:cNvSpPr/>
            <p:nvPr/>
          </p:nvSpPr>
          <p:spPr>
            <a:xfrm>
              <a:off x="1362585" y="3103421"/>
              <a:ext cx="802855" cy="668191"/>
            </a:xfrm>
            <a:prstGeom prst="ellipse">
              <a:avLst/>
            </a:prstGeom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scene3d>
              <a:camera prst="orthographicFront" fov="0">
                <a:rot lat="0" lon="0" rev="0"/>
              </a:camera>
              <a:lightRig rig="contrasting" dir="t">
                <a:rot lat="0" lon="0" rev="1500000"/>
              </a:lightRig>
            </a:scene3d>
            <a:sp3d extrusionH="127000" prstMaterial="powder">
              <a:bevelT w="50800" h="63500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2643174" y="3429000"/>
              <a:ext cx="802855" cy="816678"/>
            </a:xfrm>
            <a:prstGeom prst="ellipse">
              <a:avLst/>
            </a:prstGeom>
            <a:gradFill flip="none" rotWithShape="1">
              <a:gsLst>
                <a:gs pos="0">
                  <a:srgbClr val="FFF200"/>
                </a:gs>
                <a:gs pos="47000">
                  <a:srgbClr val="FF7A00"/>
                </a:gs>
                <a:gs pos="100000">
                  <a:srgbClr val="FF0300"/>
                </a:gs>
                <a:gs pos="100000">
                  <a:srgbClr val="4D0808"/>
                </a:gs>
              </a:gsLst>
              <a:lin ang="5400000" scaled="0"/>
              <a:tileRect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4" name="Овал 23"/>
            <p:cNvSpPr/>
            <p:nvPr/>
          </p:nvSpPr>
          <p:spPr>
            <a:xfrm>
              <a:off x="2500298" y="3000372"/>
              <a:ext cx="802855" cy="668191"/>
            </a:xfrm>
            <a:prstGeom prst="ellipse">
              <a:avLst/>
            </a:prstGeom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scene3d>
              <a:camera prst="orthographicFront" fov="0">
                <a:rot lat="0" lon="0" rev="0"/>
              </a:camera>
              <a:lightRig rig="contrasting" dir="t">
                <a:rot lat="0" lon="0" rev="1500000"/>
              </a:lightRig>
            </a:scene3d>
            <a:sp3d extrusionH="127000" prstMaterial="powder">
              <a:bevelT w="50800" h="63500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2357422" y="3643314"/>
              <a:ext cx="802855" cy="668191"/>
            </a:xfrm>
            <a:prstGeom prst="ellipse">
              <a:avLst/>
            </a:prstGeom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scene3d>
              <a:camera prst="orthographicFront" fov="0">
                <a:rot lat="0" lon="0" rev="0"/>
              </a:camera>
              <a:lightRig rig="contrasting" dir="t">
                <a:rot lat="0" lon="0" rev="1500000"/>
              </a:lightRig>
            </a:scene3d>
            <a:sp3d extrusionH="127000" prstMaterial="powder">
              <a:bevelT w="50800" h="63500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>
              <a:off x="1928794" y="3143248"/>
              <a:ext cx="802855" cy="816678"/>
            </a:xfrm>
            <a:prstGeom prst="ellipse">
              <a:avLst/>
            </a:prstGeom>
            <a:gradFill flip="none" rotWithShape="1">
              <a:gsLst>
                <a:gs pos="0">
                  <a:srgbClr val="FFF200"/>
                </a:gs>
                <a:gs pos="47000">
                  <a:srgbClr val="FF7A00"/>
                </a:gs>
                <a:gs pos="100000">
                  <a:srgbClr val="FF0300"/>
                </a:gs>
                <a:gs pos="100000">
                  <a:srgbClr val="4D0808"/>
                </a:gs>
              </a:gsLst>
              <a:lin ang="5400000" scaled="0"/>
              <a:tileRect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405374" y="2742743"/>
            <a:ext cx="263603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algn="ctr"/>
            <a:r>
              <a:rPr lang="ru-RU" sz="2000" dirty="0">
                <a:latin typeface="Calibri" pitchFamily="34" charset="0"/>
                <a:cs typeface="Calibri" pitchFamily="34" charset="0"/>
              </a:rPr>
              <a:t>Возбужденное ядро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2369342" y="1694996"/>
            <a:ext cx="41196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r>
              <a:rPr lang="en-US" sz="4400" b="1" dirty="0"/>
              <a:t>K</a:t>
            </a:r>
            <a:endParaRPr lang="ru-RU" sz="3200" b="1" dirty="0"/>
          </a:p>
        </p:txBody>
      </p:sp>
      <p:sp>
        <p:nvSpPr>
          <p:cNvPr id="3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2701708" y="2942798"/>
                <a:ext cx="3446393" cy="7724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3600" i="1" smtClean="0">
                              <a:solidFill>
                                <a:srgbClr val="003366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ru-RU" sz="3600" i="1" smtClean="0">
                                  <a:solidFill>
                                    <a:srgbClr val="003366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sPre>
                                <m:sPrePr>
                                  <m:ctrlPr>
                                    <a:rPr lang="ru-RU" sz="3600" i="1" smtClean="0">
                                      <a:solidFill>
                                        <a:srgbClr val="003366"/>
                                      </a:solidFill>
                                      <a:latin typeface="Cambria Math"/>
                                    </a:rPr>
                                  </m:ctrlPr>
                                </m:sPrePr>
                                <m:sub>
                                  <m:r>
                                    <a:rPr lang="en-US" sz="3600" b="0" i="1" smtClean="0">
                                      <a:solidFill>
                                        <a:srgbClr val="003366"/>
                                      </a:solidFill>
                                      <a:latin typeface="Cambria Math"/>
                                    </a:rPr>
                                    <m:t>𝑍</m:t>
                                  </m:r>
                                </m:sub>
                                <m:sup>
                                  <m:r>
                                    <a:rPr lang="en-US" sz="3600" b="0" i="1" smtClean="0">
                                      <a:solidFill>
                                        <a:srgbClr val="003366"/>
                                      </a:solidFill>
                                      <a:latin typeface="Cambria Math"/>
                                    </a:rPr>
                                    <m:t>𝐴</m:t>
                                  </m:r>
                                </m:sup>
                                <m:e>
                                  <m:r>
                                    <a:rPr lang="en-US" sz="3600" b="0" i="1" smtClean="0">
                                      <a:solidFill>
                                        <a:srgbClr val="003366"/>
                                      </a:solidFill>
                                      <a:latin typeface="Cambria Math"/>
                                    </a:rPr>
                                    <m:t>𝑋</m:t>
                                  </m:r>
                                </m:e>
                              </m:sPre>
                            </m:e>
                          </m:d>
                        </m:e>
                        <m:sup>
                          <m:r>
                            <a:rPr lang="ru-RU" sz="3600" b="0" i="1" smtClean="0">
                              <a:solidFill>
                                <a:srgbClr val="003366"/>
                              </a:solidFill>
                              <a:latin typeface="Cambria Math"/>
                            </a:rPr>
                            <m:t>∗</m:t>
                          </m:r>
                        </m:sup>
                      </m:sSup>
                      <m:r>
                        <a:rPr lang="ru-RU" sz="3600" i="1" smtClean="0">
                          <a:solidFill>
                            <a:srgbClr val="003366"/>
                          </a:solidFill>
                          <a:latin typeface="Cambria Math"/>
                          <a:ea typeface="Cambria Math"/>
                        </a:rPr>
                        <m:t>→</m:t>
                      </m:r>
                      <m:sPre>
                        <m:sPrePr>
                          <m:ctrlPr>
                            <a:rPr lang="ru-RU" sz="3600" i="1" smtClean="0">
                              <a:solidFill>
                                <a:srgbClr val="003366"/>
                              </a:solidFill>
                              <a:latin typeface="Cambria Math"/>
                            </a:rPr>
                          </m:ctrlPr>
                        </m:sPrePr>
                        <m:sub>
                          <m:r>
                            <a:rPr lang="en-US" sz="3600" b="0" i="1" smtClean="0">
                              <a:solidFill>
                                <a:srgbClr val="003366"/>
                              </a:solidFill>
                              <a:latin typeface="Cambria Math"/>
                            </a:rPr>
                            <m:t>𝑍</m:t>
                          </m:r>
                        </m:sub>
                        <m:sup>
                          <m:r>
                            <a:rPr lang="en-US" sz="3600" b="0" i="1" smtClean="0">
                              <a:solidFill>
                                <a:srgbClr val="003366"/>
                              </a:solidFill>
                              <a:latin typeface="Cambria Math"/>
                            </a:rPr>
                            <m:t>𝐴</m:t>
                          </m:r>
                        </m:sup>
                        <m:e>
                          <m:r>
                            <a:rPr lang="en-US" sz="3600" b="0" i="1" smtClean="0">
                              <a:solidFill>
                                <a:srgbClr val="003366"/>
                              </a:solidFill>
                              <a:latin typeface="Cambria Math"/>
                            </a:rPr>
                            <m:t>𝑋</m:t>
                          </m:r>
                          <m:r>
                            <a:rPr lang="en-US" sz="3600" b="0" i="1" smtClean="0">
                              <a:solidFill>
                                <a:srgbClr val="003366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m:rPr>
                              <m:sty m:val="p"/>
                            </m:rPr>
                            <a:rPr lang="el-GR" sz="3600" b="0" i="1" smtClean="0">
                              <a:solidFill>
                                <a:srgbClr val="003366"/>
                              </a:solidFill>
                              <a:latin typeface="Cambria Math"/>
                            </a:rPr>
                            <m:t>γ</m:t>
                          </m:r>
                        </m:e>
                      </m:sPre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1708" y="2942798"/>
                <a:ext cx="3446393" cy="772456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Прямоугольник 2"/>
          <p:cNvSpPr/>
          <p:nvPr/>
        </p:nvSpPr>
        <p:spPr>
          <a:xfrm>
            <a:off x="900248" y="555526"/>
            <a:ext cx="74138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>
                <a:latin typeface="Calibri" pitchFamily="34" charset="0"/>
                <a:cs typeface="Calibri" pitchFamily="34" charset="0"/>
              </a:rPr>
              <a:t>Оно излучается </a:t>
            </a:r>
            <a:r>
              <a:rPr lang="ru-RU" sz="3600" u="sng" dirty="0">
                <a:latin typeface="Calibri" pitchFamily="34" charset="0"/>
                <a:cs typeface="Calibri" pitchFamily="34" charset="0"/>
              </a:rPr>
              <a:t>не</a:t>
            </a:r>
            <a:r>
              <a:rPr lang="ru-RU" sz="36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3600" u="sng" dirty="0">
                <a:latin typeface="Calibri" pitchFamily="34" charset="0"/>
                <a:cs typeface="Calibri" pitchFamily="34" charset="0"/>
              </a:rPr>
              <a:t>атомом</a:t>
            </a:r>
            <a:r>
              <a:rPr lang="ru-RU" sz="3600" dirty="0">
                <a:latin typeface="Calibri" pitchFamily="34" charset="0"/>
                <a:cs typeface="Calibri" pitchFamily="34" charset="0"/>
              </a:rPr>
              <a:t>, а </a:t>
            </a:r>
            <a:r>
              <a:rPr lang="ru-RU" sz="3600" u="sng" dirty="0" smtClean="0">
                <a:latin typeface="Calibri" pitchFamily="34" charset="0"/>
                <a:cs typeface="Calibri" pitchFamily="34" charset="0"/>
              </a:rPr>
              <a:t>ядром</a:t>
            </a:r>
            <a:r>
              <a:rPr lang="en-US" sz="3600" dirty="0">
                <a:latin typeface="Calibri" pitchFamily="34" charset="0"/>
                <a:cs typeface="Calibri" pitchFamily="34" charset="0"/>
              </a:rPr>
              <a:t>.</a:t>
            </a:r>
            <a:endParaRPr lang="ru-RU" sz="3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60152" y="3715254"/>
            <a:ext cx="36520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Calibri" pitchFamily="34" charset="0"/>
                <a:cs typeface="Calibri" pitchFamily="34" charset="0"/>
              </a:rPr>
              <a:t>Особенности </a:t>
            </a:r>
            <a:r>
              <a:rPr lang="el-GR" sz="2400" dirty="0" smtClean="0">
                <a:latin typeface="Calibri" pitchFamily="34" charset="0"/>
                <a:cs typeface="Calibri" pitchFamily="34" charset="0"/>
              </a:rPr>
              <a:t>γ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-</a:t>
            </a:r>
            <a:r>
              <a:rPr lang="ru-RU" sz="2400" dirty="0" smtClean="0">
                <a:latin typeface="Calibri" pitchFamily="34" charset="0"/>
                <a:cs typeface="Calibri" pitchFamily="34" charset="0"/>
              </a:rPr>
              <a:t>излучения:</a:t>
            </a:r>
            <a:endParaRPr lang="ru-RU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60152" y="4079651"/>
            <a:ext cx="28106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Calibri" pitchFamily="34" charset="0"/>
                <a:cs typeface="Calibri" pitchFamily="34" charset="0"/>
              </a:rPr>
              <a:t>1) </a:t>
            </a:r>
            <a:r>
              <a:rPr lang="ru-RU" sz="2400" dirty="0">
                <a:latin typeface="Calibri" pitchFamily="34" charset="0"/>
                <a:cs typeface="Calibri" pitchFamily="34" charset="0"/>
              </a:rPr>
              <a:t>λ = </a:t>
            </a:r>
            <a:r>
              <a:rPr lang="ru-RU" sz="2400" dirty="0" smtClean="0">
                <a:latin typeface="Calibri" pitchFamily="34" charset="0"/>
                <a:cs typeface="Calibri" pitchFamily="34" charset="0"/>
              </a:rPr>
              <a:t>10</a:t>
            </a:r>
            <a:r>
              <a:rPr lang="ru-RU" sz="2400" baseline="30000" dirty="0" smtClean="0">
                <a:latin typeface="Calibri" pitchFamily="34" charset="0"/>
                <a:cs typeface="Calibri" pitchFamily="34" charset="0"/>
              </a:rPr>
              <a:t>–1</a:t>
            </a:r>
            <a:r>
              <a:rPr lang="en-US" sz="2400" baseline="30000" dirty="0" smtClean="0">
                <a:latin typeface="Calibri" pitchFamily="34" charset="0"/>
                <a:cs typeface="Calibri" pitchFamily="34" charset="0"/>
              </a:rPr>
              <a:t>0</a:t>
            </a:r>
            <a:r>
              <a:rPr lang="ru-RU" sz="2400" dirty="0" smtClean="0">
                <a:latin typeface="Calibri" pitchFamily="34" charset="0"/>
                <a:cs typeface="Calibri" pitchFamily="34" charset="0"/>
              </a:rPr>
              <a:t> ÷ 10</a:t>
            </a:r>
            <a:r>
              <a:rPr lang="ru-RU" sz="2400" baseline="30000" dirty="0" smtClean="0">
                <a:latin typeface="Calibri" pitchFamily="34" charset="0"/>
                <a:cs typeface="Calibri" pitchFamily="34" charset="0"/>
              </a:rPr>
              <a:t>–1</a:t>
            </a:r>
            <a:r>
              <a:rPr lang="en-US" sz="2400" baseline="30000" dirty="0" smtClean="0">
                <a:latin typeface="Calibri" pitchFamily="34" charset="0"/>
                <a:cs typeface="Calibri" pitchFamily="34" charset="0"/>
              </a:rPr>
              <a:t>3</a:t>
            </a:r>
            <a:r>
              <a:rPr lang="ru-RU" sz="2400" dirty="0" smtClean="0">
                <a:latin typeface="Calibri" pitchFamily="34" charset="0"/>
                <a:cs typeface="Calibri" pitchFamily="34" charset="0"/>
              </a:rPr>
              <a:t> м;</a:t>
            </a:r>
            <a:endParaRPr lang="ru-RU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60152" y="4443958"/>
            <a:ext cx="28416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Calibri" pitchFamily="34" charset="0"/>
                <a:cs typeface="Calibri" pitchFamily="34" charset="0"/>
              </a:rPr>
              <a:t>2) </a:t>
            </a:r>
            <a:r>
              <a:rPr lang="ru-RU" sz="2400" dirty="0" smtClean="0">
                <a:latin typeface="Calibri" pitchFamily="34" charset="0"/>
                <a:cs typeface="Calibri" pitchFamily="34" charset="0"/>
              </a:rPr>
              <a:t>10 кэВ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&lt;</a:t>
            </a:r>
            <a:r>
              <a:rPr lang="ru-RU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i="1" dirty="0" smtClean="0">
                <a:latin typeface="Calibri" pitchFamily="34" charset="0"/>
                <a:cs typeface="Calibri" pitchFamily="34" charset="0"/>
              </a:rPr>
              <a:t>W</a:t>
            </a:r>
            <a:r>
              <a:rPr lang="ru-RU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&lt;</a:t>
            </a:r>
            <a:r>
              <a:rPr lang="ru-RU" sz="2400" dirty="0" smtClean="0">
                <a:latin typeface="Calibri" pitchFamily="34" charset="0"/>
                <a:cs typeface="Calibri" pitchFamily="34" charset="0"/>
              </a:rPr>
              <a:t> МэВ.</a:t>
            </a:r>
            <a:endParaRPr lang="ru-RU" sz="24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2763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6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97471E-6 C 0.02691 -0.03083 0.05452 -0.06136 0.07934 -0.05612 C 0.10399 -0.05026 0.12847 0.03084 0.1467 0.03269 C 0.16511 0.03454 0.17327 -0.04193 0.18958 -0.04656 C 0.20642 -0.05118 0.22865 0.00555 0.24462 0.00463 C 0.26129 0.0037 0.27396 -0.05118 0.28802 -0.05118 C 0.30208 -0.05118 0.31771 0.00093 0.3309 0.00463 C 0.34462 0.00864 0.35261 -0.02096 0.36823 -0.02806 C 0.38333 -0.03515 0.41597 -0.03638 0.42379 -0.03731 " pathEditMode="relative" rAng="0" ptsTypes="aaaaaaaaA">
                                      <p:cBhvr>
                                        <p:cTn id="3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81" y="-1357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1" grpId="1"/>
      <p:bldP spid="27" grpId="0"/>
      <p:bldP spid="28" grpId="0"/>
      <p:bldP spid="33" grpId="0"/>
      <p:bldP spid="3" grpId="0"/>
      <p:bldP spid="29" grpId="0"/>
      <p:bldP spid="32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26649" y="309030"/>
            <a:ext cx="60486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CC0000"/>
                </a:solidFill>
                <a:latin typeface="Calibri" pitchFamily="34" charset="0"/>
                <a:cs typeface="Calibri" pitchFamily="34" charset="0"/>
              </a:rPr>
              <a:t>Искусственная радиоактивность</a:t>
            </a:r>
            <a:r>
              <a:rPr lang="ru-RU" sz="3200" b="1" dirty="0" smtClean="0">
                <a:solidFill>
                  <a:srgbClr val="CC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3200" dirty="0" smtClean="0">
                <a:latin typeface="Calibri" pitchFamily="34" charset="0"/>
                <a:cs typeface="Calibri" pitchFamily="34" charset="0"/>
              </a:rPr>
              <a:t> </a:t>
            </a:r>
            <a:endParaRPr lang="ru-RU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52527" y="1873356"/>
            <a:ext cx="17283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Например:</a:t>
            </a:r>
            <a:endParaRPr lang="ru-RU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3163694" y="2380153"/>
                <a:ext cx="4906023" cy="69685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Pre>
                        <m:sPrePr>
                          <m:ctrlPr>
                            <a:rPr lang="ru-RU" sz="3200" i="1" smtClean="0">
                              <a:solidFill>
                                <a:srgbClr val="003366"/>
                              </a:solidFill>
                              <a:latin typeface="Cambria Math"/>
                            </a:rPr>
                          </m:ctrlPr>
                        </m:sPrePr>
                        <m:sub>
                          <m:r>
                            <a:rPr lang="en-US" sz="3200" b="0" i="1" smtClean="0">
                              <a:solidFill>
                                <a:srgbClr val="003366"/>
                              </a:solidFill>
                              <a:latin typeface="Cambria Math"/>
                            </a:rPr>
                            <m:t>13</m:t>
                          </m:r>
                        </m:sub>
                        <m:sup>
                          <m:r>
                            <a:rPr lang="en-US" sz="3200" b="0" i="1" smtClean="0">
                              <a:solidFill>
                                <a:srgbClr val="003366"/>
                              </a:solidFill>
                              <a:latin typeface="Cambria Math"/>
                            </a:rPr>
                            <m:t>27</m:t>
                          </m:r>
                        </m:sup>
                        <m:e>
                          <m:r>
                            <a:rPr lang="en-US" sz="3200" b="0" i="1" smtClean="0">
                              <a:solidFill>
                                <a:srgbClr val="003366"/>
                              </a:solidFill>
                              <a:latin typeface="Cambria Math"/>
                            </a:rPr>
                            <m:t>𝐴𝑙</m:t>
                          </m:r>
                          <m:r>
                            <a:rPr lang="en-US" sz="3200" b="0" i="1" smtClean="0">
                              <a:solidFill>
                                <a:srgbClr val="003366"/>
                              </a:solidFill>
                              <a:latin typeface="Cambria Math"/>
                            </a:rPr>
                            <m:t>+</m:t>
                          </m:r>
                          <m:sPre>
                            <m:sPrePr>
                              <m:ctrlPr>
                                <a:rPr lang="en-US" sz="3200" b="0" i="1" smtClean="0">
                                  <a:solidFill>
                                    <a:srgbClr val="003366"/>
                                  </a:solidFill>
                                  <a:latin typeface="Cambria Math"/>
                                </a:rPr>
                              </m:ctrlPr>
                            </m:sPrePr>
                            <m:sub>
                              <m:r>
                                <a:rPr lang="ru-RU" sz="3200" b="0" i="1" smtClean="0">
                                  <a:solidFill>
                                    <a:srgbClr val="003366"/>
                                  </a:solidFill>
                                  <a:latin typeface="Cambria Math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ru-RU" sz="3200" b="0" i="1" smtClean="0">
                                  <a:solidFill>
                                    <a:srgbClr val="003366"/>
                                  </a:solidFill>
                                  <a:latin typeface="Cambria Math"/>
                                </a:rPr>
                                <m:t>4</m:t>
                              </m:r>
                            </m:sup>
                            <m:e>
                              <m:r>
                                <a:rPr lang="en-US" sz="3200" b="0" i="1" smtClean="0">
                                  <a:solidFill>
                                    <a:srgbClr val="003366"/>
                                  </a:solidFill>
                                  <a:latin typeface="Cambria Math"/>
                                </a:rPr>
                                <m:t>𝐻𝑒</m:t>
                              </m:r>
                            </m:e>
                          </m:sPre>
                          <m:r>
                            <a:rPr lang="ru-RU" sz="3200" i="1" smtClean="0">
                              <a:solidFill>
                                <a:srgbClr val="003366"/>
                              </a:solidFill>
                              <a:latin typeface="Cambria Math"/>
                              <a:ea typeface="Cambria Math"/>
                            </a:rPr>
                            <m:t>→</m:t>
                          </m:r>
                          <m:sSup>
                            <m:sSupPr>
                              <m:ctrlPr>
                                <a:rPr lang="ru-RU" sz="3200" i="1" smtClean="0">
                                  <a:solidFill>
                                    <a:srgbClr val="003366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ru-RU" sz="3200" i="1" smtClean="0">
                                      <a:solidFill>
                                        <a:srgbClr val="003366"/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dPr>
                                <m:e>
                                  <m:sPre>
                                    <m:sPrePr>
                                      <m:ctrlPr>
                                        <a:rPr lang="ru-RU" sz="3200" i="1" smtClean="0">
                                          <a:solidFill>
                                            <a:srgbClr val="003366"/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PrePr>
                                    <m:sub>
                                      <m:r>
                                        <a:rPr lang="en-US" sz="3200" b="0" i="1" smtClean="0">
                                          <a:solidFill>
                                            <a:srgbClr val="003366"/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15</m:t>
                                      </m:r>
                                    </m:sub>
                                    <m:sup>
                                      <m:r>
                                        <a:rPr lang="en-US" sz="3200" b="0" i="1" smtClean="0">
                                          <a:solidFill>
                                            <a:srgbClr val="003366"/>
                                          </a:solidFill>
                                          <a:latin typeface="Cambria Math"/>
                                        </a:rPr>
                                        <m:t>30</m:t>
                                      </m:r>
                                    </m:sup>
                                    <m:e>
                                      <m:r>
                                        <a:rPr lang="en-US" sz="3200" b="0" i="1" smtClean="0">
                                          <a:solidFill>
                                            <a:srgbClr val="003366"/>
                                          </a:solidFill>
                                          <a:latin typeface="Cambria Math"/>
                                        </a:rPr>
                                        <m:t>𝑃</m:t>
                                      </m:r>
                                    </m:e>
                                  </m:sPre>
                                </m:e>
                              </m:d>
                            </m:e>
                            <m:sup>
                              <m:r>
                                <a:rPr lang="en-US" sz="3200" b="0" i="1" smtClean="0">
                                  <a:solidFill>
                                    <a:srgbClr val="003366"/>
                                  </a:solidFill>
                                  <a:latin typeface="Cambria Math"/>
                                  <a:ea typeface="Cambria Math"/>
                                </a:rPr>
                                <m:t>∗</m:t>
                              </m:r>
                            </m:sup>
                          </m:sSup>
                          <m:r>
                            <a:rPr lang="en-US" sz="3200" b="0" i="1" smtClean="0">
                              <a:solidFill>
                                <a:srgbClr val="003366"/>
                              </a:solidFill>
                              <a:latin typeface="Cambria Math"/>
                              <a:ea typeface="Cambria Math"/>
                            </a:rPr>
                            <m:t>+</m:t>
                          </m:r>
                          <m:sPre>
                            <m:sPrePr>
                              <m:ctrlPr>
                                <a:rPr lang="en-US" sz="3200" b="0" i="1" smtClean="0">
                                  <a:solidFill>
                                    <a:srgbClr val="003366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PrePr>
                            <m:sub>
                              <m:r>
                                <a:rPr lang="en-US" sz="3200" b="0" i="1" smtClean="0">
                                  <a:solidFill>
                                    <a:srgbClr val="003366"/>
                                  </a:solidFill>
                                  <a:latin typeface="Cambria Math"/>
                                  <a:ea typeface="Cambria Math"/>
                                </a:rPr>
                                <m:t>0</m:t>
                              </m:r>
                            </m:sub>
                            <m:sup>
                              <m:r>
                                <a:rPr lang="en-US" sz="3200" b="0" i="1" smtClean="0">
                                  <a:solidFill>
                                    <a:srgbClr val="003366"/>
                                  </a:solidFill>
                                  <a:latin typeface="Cambria Math"/>
                                </a:rPr>
                                <m:t>1</m:t>
                              </m:r>
                            </m:sup>
                            <m:e>
                              <m:r>
                                <a:rPr lang="en-US" sz="3200" b="0" i="1" smtClean="0">
                                  <a:solidFill>
                                    <a:srgbClr val="003366"/>
                                  </a:solidFill>
                                  <a:latin typeface="Cambria Math"/>
                                </a:rPr>
                                <m:t>𝑛</m:t>
                              </m:r>
                            </m:e>
                          </m:sPre>
                        </m:e>
                      </m:sPre>
                    </m:oMath>
                  </m:oMathPara>
                </a14:m>
                <a:endParaRPr lang="ru-RU" sz="3200" dirty="0">
                  <a:solidFill>
                    <a:srgbClr val="003366"/>
                  </a:solidFill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3694" y="2380153"/>
                <a:ext cx="4906023" cy="696857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6099058" y="2952788"/>
                <a:ext cx="43204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600" i="1" smtClean="0">
                          <a:solidFill>
                            <a:srgbClr val="003366"/>
                          </a:solidFill>
                          <a:latin typeface="Cambria Math"/>
                          <a:ea typeface="Cambria Math"/>
                        </a:rPr>
                        <m:t>↓</m:t>
                      </m:r>
                    </m:oMath>
                  </m:oMathPara>
                </a14:m>
                <a:endParaRPr lang="en-US" sz="3600" dirty="0" smtClean="0">
                  <a:solidFill>
                    <a:srgbClr val="003366"/>
                  </a:solidFill>
                  <a:ea typeface="Cambria Math"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9058" y="2952788"/>
                <a:ext cx="432048" cy="64633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4967437" y="3302371"/>
                <a:ext cx="2695290" cy="59349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Pre>
                        <m:sPrePr>
                          <m:ctrlPr>
                            <a:rPr lang="ru-RU" sz="3200" i="1">
                              <a:solidFill>
                                <a:srgbClr val="003366"/>
                              </a:solidFill>
                              <a:latin typeface="Cambria Math"/>
                            </a:rPr>
                          </m:ctrlPr>
                        </m:sPrePr>
                        <m:sub>
                          <m:r>
                            <a:rPr lang="en-US" sz="3200" i="1">
                              <a:solidFill>
                                <a:srgbClr val="003366"/>
                              </a:solidFill>
                              <a:latin typeface="Cambria Math"/>
                            </a:rPr>
                            <m:t>1</m:t>
                          </m:r>
                          <m:r>
                            <a:rPr lang="ru-RU" sz="3200" i="1">
                              <a:solidFill>
                                <a:srgbClr val="003366"/>
                              </a:solidFill>
                              <a:latin typeface="Cambria Math"/>
                            </a:rPr>
                            <m:t>4</m:t>
                          </m:r>
                        </m:sub>
                        <m:sup>
                          <m:r>
                            <a:rPr lang="en-US" sz="3200" i="1">
                              <a:solidFill>
                                <a:srgbClr val="003366"/>
                              </a:solidFill>
                              <a:latin typeface="Cambria Math"/>
                            </a:rPr>
                            <m:t>30</m:t>
                          </m:r>
                        </m:sup>
                        <m:e>
                          <m:r>
                            <a:rPr lang="en-US" sz="3200" i="1">
                              <a:solidFill>
                                <a:srgbClr val="003366"/>
                              </a:solidFill>
                              <a:latin typeface="Cambria Math"/>
                            </a:rPr>
                            <m:t>𝑆𝑖</m:t>
                          </m:r>
                          <m:r>
                            <a:rPr lang="en-US" sz="3200" i="1">
                              <a:solidFill>
                                <a:srgbClr val="003366"/>
                              </a:solidFill>
                              <a:latin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3200" i="1">
                                  <a:solidFill>
                                    <a:srgbClr val="003366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sz="3200" i="1">
                                  <a:solidFill>
                                    <a:srgbClr val="003366"/>
                                  </a:solidFill>
                                  <a:latin typeface="Cambria Math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3200" i="1">
                                  <a:solidFill>
                                    <a:srgbClr val="003366"/>
                                  </a:solidFill>
                                  <a:latin typeface="Cambria Math"/>
                                </a:rPr>
                                <m:t>+</m:t>
                              </m:r>
                            </m:sup>
                          </m:sSup>
                          <m:r>
                            <a:rPr lang="en-US" sz="3200" i="1">
                              <a:solidFill>
                                <a:srgbClr val="003366"/>
                              </a:solidFill>
                              <a:latin typeface="Cambria Math"/>
                            </a:rPr>
                            <m:t>+</m:t>
                          </m:r>
                          <m:r>
                            <a:rPr lang="en-US" sz="3200" i="1">
                              <a:solidFill>
                                <a:srgbClr val="003366"/>
                              </a:solidFill>
                              <a:latin typeface="Cambria Math"/>
                            </a:rPr>
                            <m:t>𝑣</m:t>
                          </m:r>
                        </m:e>
                      </m:sPre>
                    </m:oMath>
                  </m:oMathPara>
                </a14:m>
                <a:endParaRPr lang="ru-RU" sz="3200" dirty="0"/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7437" y="3302371"/>
                <a:ext cx="2695290" cy="59349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Рисунок 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054" y="292387"/>
            <a:ext cx="1368152" cy="18844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026" y="2680905"/>
            <a:ext cx="1431180" cy="18425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292014" y="2176849"/>
            <a:ext cx="20882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Calibri" pitchFamily="34" charset="0"/>
                <a:cs typeface="Calibri" pitchFamily="34" charset="0"/>
              </a:rPr>
              <a:t>Фредерик </a:t>
            </a:r>
            <a:r>
              <a:rPr lang="ru-RU" sz="1200" b="1" dirty="0" err="1">
                <a:latin typeface="Calibri" pitchFamily="34" charset="0"/>
                <a:cs typeface="Calibri" pitchFamily="34" charset="0"/>
              </a:rPr>
              <a:t>Жолио</a:t>
            </a:r>
            <a:r>
              <a:rPr lang="ru-RU" sz="1200" b="1" dirty="0">
                <a:latin typeface="Calibri" pitchFamily="34" charset="0"/>
                <a:cs typeface="Calibri" pitchFamily="34" charset="0"/>
              </a:rPr>
              <a:t>-Кюри</a:t>
            </a:r>
            <a:r>
              <a:rPr lang="ru-RU" sz="1200" dirty="0">
                <a:latin typeface="Calibri" pitchFamily="34" charset="0"/>
                <a:cs typeface="Calibri" pitchFamily="34" charset="0"/>
              </a:rPr>
              <a:t> </a:t>
            </a:r>
            <a:endParaRPr lang="en-US" sz="1200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ru-RU" sz="1200" dirty="0" smtClean="0">
                <a:latin typeface="Calibri" pitchFamily="34" charset="0"/>
                <a:cs typeface="Calibri" pitchFamily="34" charset="0"/>
              </a:rPr>
              <a:t>19</a:t>
            </a:r>
            <a:r>
              <a:rPr lang="en-US" sz="1200" dirty="0" smtClean="0">
                <a:latin typeface="Calibri" pitchFamily="34" charset="0"/>
                <a:cs typeface="Calibri" pitchFamily="34" charset="0"/>
              </a:rPr>
              <a:t>.03.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1900 —</a:t>
            </a:r>
            <a:r>
              <a:rPr lang="ru-RU" sz="1200" dirty="0">
                <a:latin typeface="Calibri" pitchFamily="34" charset="0"/>
                <a:cs typeface="Calibri" pitchFamily="34" charset="0"/>
              </a:rPr>
              <a:t> 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14</a:t>
            </a:r>
            <a:r>
              <a:rPr lang="en-US" sz="1200" dirty="0" smtClean="0">
                <a:latin typeface="Calibri" pitchFamily="34" charset="0"/>
                <a:cs typeface="Calibri" pitchFamily="34" charset="0"/>
              </a:rPr>
              <a:t>.08.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1958</a:t>
            </a:r>
            <a:endParaRPr lang="ru-RU" sz="1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36029" y="4523496"/>
            <a:ext cx="180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Calibri" pitchFamily="34" charset="0"/>
                <a:cs typeface="Calibri" pitchFamily="34" charset="0"/>
              </a:rPr>
              <a:t>Ирен </a:t>
            </a:r>
            <a:r>
              <a:rPr lang="ru-RU" sz="1200" b="1" dirty="0" err="1">
                <a:latin typeface="Calibri" pitchFamily="34" charset="0"/>
                <a:cs typeface="Calibri" pitchFamily="34" charset="0"/>
              </a:rPr>
              <a:t>Жолио</a:t>
            </a:r>
            <a:r>
              <a:rPr lang="ru-RU" sz="1200" b="1" dirty="0">
                <a:latin typeface="Calibri" pitchFamily="34" charset="0"/>
                <a:cs typeface="Calibri" pitchFamily="34" charset="0"/>
              </a:rPr>
              <a:t>-Кюри</a:t>
            </a:r>
            <a:endParaRPr lang="ru-RU" sz="1200" dirty="0">
              <a:latin typeface="Calibri" pitchFamily="34" charset="0"/>
              <a:cs typeface="Calibri" pitchFamily="34" charset="0"/>
            </a:endParaRPr>
          </a:p>
          <a:p>
            <a:r>
              <a:rPr lang="ru-RU" sz="1200" dirty="0" smtClean="0">
                <a:latin typeface="Calibri" pitchFamily="34" charset="0"/>
                <a:cs typeface="Calibri" pitchFamily="34" charset="0"/>
              </a:rPr>
              <a:t>12</a:t>
            </a:r>
            <a:r>
              <a:rPr lang="en-US" sz="1200" dirty="0" smtClean="0">
                <a:latin typeface="Calibri" pitchFamily="34" charset="0"/>
                <a:cs typeface="Calibri" pitchFamily="34" charset="0"/>
              </a:rPr>
              <a:t>.09.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1897 </a:t>
            </a:r>
            <a:r>
              <a:rPr lang="ru-RU" sz="1200" dirty="0">
                <a:latin typeface="Calibri" pitchFamily="34" charset="0"/>
                <a:cs typeface="Calibri" pitchFamily="34" charset="0"/>
              </a:rPr>
              <a:t>— 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17</a:t>
            </a:r>
            <a:r>
              <a:rPr lang="en-US" sz="1200" dirty="0" smtClean="0">
                <a:latin typeface="Calibri" pitchFamily="34" charset="0"/>
                <a:cs typeface="Calibri" pitchFamily="34" charset="0"/>
              </a:rPr>
              <a:t>.03.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1956</a:t>
            </a:r>
            <a:endParaRPr lang="ru-RU" sz="1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775354" y="720540"/>
            <a:ext cx="60486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Calibri" pitchFamily="34" charset="0"/>
                <a:cs typeface="Calibri" pitchFamily="34" charset="0"/>
              </a:rPr>
              <a:t>это распад изотопов, полученных в результате ядерных реакций.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83266" y="11658"/>
            <a:ext cx="5565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Calibri" pitchFamily="34" charset="0"/>
                <a:cs typeface="Calibri" pitchFamily="34" charset="0"/>
              </a:rPr>
              <a:t>—</a:t>
            </a:r>
            <a:endParaRPr lang="ru-RU" sz="32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1364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2" grpId="0"/>
      <p:bldP spid="3" grpId="0"/>
      <p:bldP spid="10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upload.wikimedia.org/wikipedia/commons/c/c8/Leucippe_(portrait)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08" r="4108"/>
          <a:stretch/>
        </p:blipFill>
        <p:spPr bwMode="auto">
          <a:xfrm>
            <a:off x="353178" y="333072"/>
            <a:ext cx="1914565" cy="25752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771689" y="3012816"/>
            <a:ext cx="10775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Левкипп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30" name="Picture 6" descr="File:Democritus by Agostino Carracci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6657" y="333072"/>
            <a:ext cx="1991789" cy="26797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7218865" y="3018193"/>
            <a:ext cx="11673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Демокрит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651059" y="2937391"/>
            <a:ext cx="1015388" cy="309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13071" y="3665291"/>
            <a:ext cx="31243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Атом (</a:t>
            </a:r>
            <a:r>
              <a:rPr lang="el-GR" dirty="0" smtClean="0"/>
              <a:t>ἄτομος</a:t>
            </a:r>
            <a:r>
              <a:rPr lang="ru-RU" dirty="0" smtClean="0"/>
              <a:t>)  — неделимый.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13071" y="4034623"/>
            <a:ext cx="86406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</a:rPr>
              <a:t>Атом</a:t>
            </a:r>
            <a:r>
              <a:rPr lang="ru-RU" sz="2000" dirty="0" smtClean="0"/>
              <a:t> </a:t>
            </a:r>
            <a:r>
              <a:rPr lang="ru-RU" sz="2000" dirty="0"/>
              <a:t>— это мельчайшая, простейшая, не имеющая составных частей частица.</a:t>
            </a:r>
          </a:p>
        </p:txBody>
      </p:sp>
      <p:pic>
        <p:nvPicPr>
          <p:cNvPr id="11" name="Untitled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8"/>
          <a:srcRect r="5008"/>
          <a:stretch/>
        </p:blipFill>
        <p:spPr>
          <a:xfrm>
            <a:off x="2480660" y="555526"/>
            <a:ext cx="4182679" cy="2352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678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816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0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5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917767" y="263426"/>
            <a:ext cx="388778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Calibri" pitchFamily="34" charset="0"/>
                <a:cs typeface="Calibri" pitchFamily="34" charset="0"/>
              </a:rPr>
              <a:t>Радиоактивность </a:t>
            </a:r>
            <a:r>
              <a:rPr lang="ru-RU" dirty="0">
                <a:latin typeface="Calibri" pitchFamily="34" charset="0"/>
                <a:cs typeface="Calibri" pitchFamily="34" charset="0"/>
              </a:rPr>
              <a:t>—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это явление </a:t>
            </a:r>
            <a:r>
              <a:rPr lang="ru-RU" dirty="0" err="1" smtClean="0">
                <a:latin typeface="Calibri" pitchFamily="34" charset="0"/>
                <a:cs typeface="Calibri" pitchFamily="34" charset="0"/>
              </a:rPr>
              <a:t>са-мопроизвольного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>
                <a:latin typeface="Calibri" pitchFamily="34" charset="0"/>
                <a:cs typeface="Calibri" pitchFamily="34" charset="0"/>
              </a:rPr>
              <a:t>превращения </a:t>
            </a:r>
            <a:r>
              <a:rPr lang="ru-RU" dirty="0" err="1" smtClean="0">
                <a:latin typeface="Calibri" pitchFamily="34" charset="0"/>
                <a:cs typeface="Calibri" pitchFamily="34" charset="0"/>
              </a:rPr>
              <a:t>неус-тойчивого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>
                <a:latin typeface="Calibri" pitchFamily="34" charset="0"/>
                <a:cs typeface="Calibri" pitchFamily="34" charset="0"/>
              </a:rPr>
              <a:t>изотопа одного </a:t>
            </a:r>
            <a:r>
              <a:rPr lang="ru-RU" dirty="0" err="1" smtClean="0">
                <a:latin typeface="Calibri" pitchFamily="34" charset="0"/>
                <a:cs typeface="Calibri" pitchFamily="34" charset="0"/>
              </a:rPr>
              <a:t>химичес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-кого </a:t>
            </a:r>
            <a:r>
              <a:rPr lang="ru-RU" dirty="0">
                <a:latin typeface="Calibri" pitchFamily="34" charset="0"/>
                <a:cs typeface="Calibri" pitchFamily="34" charset="0"/>
              </a:rPr>
              <a:t>эле­мента в изотоп другого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эле-мента</a:t>
            </a:r>
            <a:r>
              <a:rPr lang="ru-RU" dirty="0">
                <a:latin typeface="Calibri" pitchFamily="34" charset="0"/>
                <a:cs typeface="Calibri" pitchFamily="34" charset="0"/>
              </a:rPr>
              <a:t>,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сопровождающееся </a:t>
            </a:r>
            <a:r>
              <a:rPr lang="ru-RU" dirty="0" err="1" smtClean="0">
                <a:latin typeface="Calibri" pitchFamily="34" charset="0"/>
                <a:cs typeface="Calibri" pitchFamily="34" charset="0"/>
              </a:rPr>
              <a:t>испуска-нием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>
                <a:latin typeface="Calibri" pitchFamily="34" charset="0"/>
                <a:cs typeface="Calibri" pitchFamily="34" charset="0"/>
              </a:rPr>
              <a:t>частиц,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обладающих </a:t>
            </a:r>
            <a:r>
              <a:rPr lang="ru-RU" dirty="0">
                <a:latin typeface="Calibri" pitchFamily="34" charset="0"/>
                <a:cs typeface="Calibri" pitchFamily="34" charset="0"/>
              </a:rPr>
              <a:t>большой проникающей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способ­ностью.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82397" y="78741"/>
            <a:ext cx="1719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 smtClean="0"/>
              <a:t>Положительно</a:t>
            </a:r>
          </a:p>
          <a:p>
            <a:pPr algn="ctr"/>
            <a:r>
              <a:rPr lang="ru-RU" sz="1600" dirty="0" smtClean="0"/>
              <a:t>заряженное </a:t>
            </a:r>
            <a:r>
              <a:rPr lang="ru-RU" sz="1600" dirty="0"/>
              <a:t>ядро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2898" y="1955604"/>
            <a:ext cx="11362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/>
              <a:t>Электроны</a:t>
            </a:r>
            <a:endParaRPr lang="ru-RU" sz="1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41" y="380625"/>
            <a:ext cx="2642851" cy="2275217"/>
          </a:xfrm>
          <a:prstGeom prst="rect">
            <a:avLst/>
          </a:prstGeom>
        </p:spPr>
      </p:pic>
      <p:cxnSp>
        <p:nvCxnSpPr>
          <p:cNvPr id="6" name="Прямая со стрелкой 5"/>
          <p:cNvCxnSpPr/>
          <p:nvPr/>
        </p:nvCxnSpPr>
        <p:spPr>
          <a:xfrm flipH="1">
            <a:off x="2402167" y="627534"/>
            <a:ext cx="657665" cy="95473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>
            <a:stCxn id="4" idx="3"/>
          </p:cNvCxnSpPr>
          <p:nvPr/>
        </p:nvCxnSpPr>
        <p:spPr>
          <a:xfrm flipV="1">
            <a:off x="1209171" y="843558"/>
            <a:ext cx="770541" cy="1281323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stCxn id="4" idx="3"/>
          </p:cNvCxnSpPr>
          <p:nvPr/>
        </p:nvCxnSpPr>
        <p:spPr>
          <a:xfrm flipV="1">
            <a:off x="1209171" y="1518233"/>
            <a:ext cx="1994677" cy="606648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stCxn id="4" idx="3"/>
          </p:cNvCxnSpPr>
          <p:nvPr/>
        </p:nvCxnSpPr>
        <p:spPr>
          <a:xfrm>
            <a:off x="1209171" y="2124881"/>
            <a:ext cx="698533" cy="0"/>
          </a:xfrm>
          <a:prstGeom prst="straightConnector1">
            <a:avLst/>
          </a:prstGeom>
          <a:ln>
            <a:solidFill>
              <a:srgbClr val="00B0F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4"/>
              <p:cNvSpPr>
                <a:spLocks noChangeArrowheads="1"/>
              </p:cNvSpPr>
              <p:nvPr/>
            </p:nvSpPr>
            <p:spPr bwMode="auto">
              <a:xfrm>
                <a:off x="4917766" y="2427734"/>
                <a:ext cx="3887787" cy="6488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R="0" lvl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b="1" normalizeH="0" baseline="0" dirty="0" smtClean="0">
                    <a:latin typeface="Calibri" pitchFamily="34" charset="0"/>
                    <a:ea typeface="Calibri" pitchFamily="34" charset="0"/>
                    <a:cs typeface="Calibri" pitchFamily="34" charset="0"/>
                  </a:rPr>
                  <a:t>Альфа-распад</a:t>
                </a:r>
                <a:r>
                  <a:rPr kumimoji="0" lang="ru-RU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latin typeface="Calibri" pitchFamily="34" charset="0"/>
                    <a:ea typeface="Calibri" pitchFamily="34" charset="0"/>
                    <a:cs typeface="Calibri" pitchFamily="34" charset="0"/>
                  </a:rPr>
                  <a:t> характеризуется вылетом ядра атома гелия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kumimoji="0" lang="ru-RU" i="1" cap="none" normalizeH="0" baseline="0" smtClean="0">
                            <a:ln>
                              <a:noFill/>
                            </a:ln>
                            <a:solidFill>
                              <a:srgbClr val="003366"/>
                            </a:solidFill>
                            <a:latin typeface="Cambria Math"/>
                            <a:cs typeface="Calibri" pitchFamily="34" charset="0"/>
                          </a:rPr>
                        </m:ctrlPr>
                      </m:sPrePr>
                      <m:sub>
                        <m:r>
                          <a:rPr kumimoji="0" lang="ru-RU" b="0" i="1" cap="none" normalizeH="0" baseline="0" smtClean="0">
                            <a:ln>
                              <a:noFill/>
                            </a:ln>
                            <a:solidFill>
                              <a:srgbClr val="003366"/>
                            </a:solidFill>
                            <a:latin typeface="Cambria Math"/>
                            <a:cs typeface="Calibri" pitchFamily="34" charset="0"/>
                          </a:rPr>
                          <m:t>2</m:t>
                        </m:r>
                      </m:sub>
                      <m:sup>
                        <m:r>
                          <a:rPr lang="ru-RU" b="0" i="1" smtClean="0">
                            <a:solidFill>
                              <a:srgbClr val="003366"/>
                            </a:solidFill>
                            <a:latin typeface="Cambria Math"/>
                          </a:rPr>
                          <m:t>4</m:t>
                        </m:r>
                      </m:sup>
                      <m:e>
                        <m:r>
                          <a:rPr lang="en-US" b="0" i="1" smtClean="0">
                            <a:solidFill>
                              <a:srgbClr val="003366"/>
                            </a:solidFill>
                            <a:latin typeface="Cambria Math"/>
                          </a:rPr>
                          <m:t>𝐻𝑒</m:t>
                        </m:r>
                      </m:e>
                    </m:sPre>
                  </m:oMath>
                </a14:m>
                <a:r>
                  <a:rPr kumimoji="0" lang="ru-RU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latin typeface="Calibri" pitchFamily="34" charset="0"/>
                    <a:cs typeface="Calibri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7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917766" y="2427734"/>
                <a:ext cx="3887787" cy="648896"/>
              </a:xfrm>
              <a:prstGeom prst="rect">
                <a:avLst/>
              </a:prstGeom>
              <a:blipFill rotWithShape="1">
                <a:blip r:embed="rId3"/>
                <a:stretch>
                  <a:fillRect l="-1413" t="-3738" b="-14953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Прямоугольник 17"/>
          <p:cNvSpPr/>
          <p:nvPr/>
        </p:nvSpPr>
        <p:spPr>
          <a:xfrm>
            <a:off x="4898256" y="3266219"/>
            <a:ext cx="40394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Calibri" pitchFamily="34" charset="0"/>
                <a:cs typeface="Calibri" pitchFamily="34" charset="0"/>
              </a:rPr>
              <a:t>Бета-распад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>
                <a:latin typeface="Calibri" pitchFamily="34" charset="0"/>
                <a:cs typeface="Calibri" pitchFamily="34" charset="0"/>
              </a:rPr>
              <a:t>состоит в том, что ядра самопроизвольно испускают электрон.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917766" y="4063124"/>
            <a:ext cx="39309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Calibri" pitchFamily="34" charset="0"/>
                <a:cs typeface="Calibri" pitchFamily="34" charset="0"/>
              </a:rPr>
              <a:t>Гамма-излучение</a:t>
            </a:r>
            <a:r>
              <a:rPr lang="ru-RU" dirty="0" smtClean="0">
                <a:solidFill>
                  <a:srgbClr val="CC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—</a:t>
            </a:r>
            <a:r>
              <a:rPr lang="ru-RU" dirty="0" smtClean="0">
                <a:solidFill>
                  <a:srgbClr val="CC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поток </a:t>
            </a:r>
            <a:r>
              <a:rPr lang="el-GR" dirty="0" smtClean="0">
                <a:latin typeface="Calibri" pitchFamily="34" charset="0"/>
                <a:cs typeface="Calibri" pitchFamily="34" charset="0"/>
              </a:rPr>
              <a:t>γ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-квантов. </a:t>
            </a:r>
            <a:endParaRPr lang="ru-RU" u="sng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578100"/>
            <a:ext cx="3887788" cy="222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7029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http://www.znanijamira.ru/img/52/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781" y="352931"/>
            <a:ext cx="3227275" cy="38750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988278" y="4299942"/>
            <a:ext cx="252028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Антуан Анри </a:t>
            </a:r>
            <a:r>
              <a:rPr lang="ru-RU" dirty="0" smtClean="0"/>
              <a:t>Беккерель</a:t>
            </a:r>
          </a:p>
          <a:p>
            <a:pPr algn="ctr"/>
            <a:r>
              <a:rPr lang="en-US" sz="1600" dirty="0" smtClean="0"/>
              <a:t>15</a:t>
            </a:r>
            <a:r>
              <a:rPr lang="ru-RU" sz="1600" dirty="0" smtClean="0"/>
              <a:t>.</a:t>
            </a:r>
            <a:r>
              <a:rPr lang="en-US" sz="1600" dirty="0" smtClean="0"/>
              <a:t> </a:t>
            </a:r>
            <a:r>
              <a:rPr lang="ru-RU" sz="1600" dirty="0" smtClean="0"/>
              <a:t>12. 1852 </a:t>
            </a:r>
            <a:r>
              <a:rPr lang="ru-RU" sz="1600" dirty="0"/>
              <a:t>— </a:t>
            </a:r>
            <a:r>
              <a:rPr lang="ru-RU" sz="1600" dirty="0" smtClean="0"/>
              <a:t>25. 08. </a:t>
            </a:r>
            <a:r>
              <a:rPr lang="ru-RU" sz="1600" dirty="0"/>
              <a:t>1908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932362" y="339725"/>
            <a:ext cx="38877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Фосфоресценция</a:t>
            </a:r>
            <a:r>
              <a:rPr lang="ru-RU" dirty="0" smtClean="0"/>
              <a:t> — </a:t>
            </a:r>
            <a:r>
              <a:rPr lang="ru-RU" dirty="0"/>
              <a:t>свечение, появляющееся после </a:t>
            </a:r>
            <a:r>
              <a:rPr lang="ru-RU" dirty="0" smtClean="0"/>
              <a:t>облучения вещества </a:t>
            </a:r>
            <a:r>
              <a:rPr lang="ru-RU" dirty="0"/>
              <a:t>солнечными лучами.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364" y="2563878"/>
            <a:ext cx="3887787" cy="1207627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932363" y="1263055"/>
            <a:ext cx="38877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Если на </a:t>
            </a:r>
            <a:r>
              <a:rPr lang="ru-RU" dirty="0" smtClean="0"/>
              <a:t>пластине обнаруживались </a:t>
            </a:r>
            <a:r>
              <a:rPr lang="ru-RU" dirty="0"/>
              <a:t>следы проникающего излучения, то это означало, что соль испускала рентгеновское излучение.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932363" y="3771505"/>
            <a:ext cx="38877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Уран </a:t>
            </a:r>
            <a:r>
              <a:rPr lang="ru-RU" dirty="0"/>
              <a:t>самопроизвольно </a:t>
            </a:r>
            <a:r>
              <a:rPr lang="ru-RU" dirty="0" smtClean="0"/>
              <a:t>излучает </a:t>
            </a:r>
            <a:r>
              <a:rPr lang="ru-RU" dirty="0"/>
              <a:t>ранее неизвестные невидимые лучи.</a:t>
            </a:r>
          </a:p>
        </p:txBody>
      </p:sp>
    </p:spTree>
    <p:extLst>
      <p:ext uri="{BB962C8B-B14F-4D97-AF65-F5344CB8AC3E}">
        <p14:creationId xmlns:p14="http://schemas.microsoft.com/office/powerpoint/2010/main" val="799131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ile:Curie-nobel-portrait-2-60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39" t="3455" r="5328" b="10720"/>
          <a:stretch/>
        </p:blipFill>
        <p:spPr bwMode="auto">
          <a:xfrm>
            <a:off x="295446" y="339725"/>
            <a:ext cx="1828282" cy="26729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117260" y="3050334"/>
            <a:ext cx="218465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1400" dirty="0" smtClean="0">
                <a:latin typeface="Calibri" pitchFamily="34" charset="0"/>
                <a:cs typeface="Calibri" pitchFamily="34" charset="0"/>
              </a:rPr>
              <a:t>Мария Склод</a:t>
            </a:r>
            <a:r>
              <a:rPr lang="ru-RU" sz="1400" dirty="0" smtClean="0">
                <a:latin typeface="Calibri" pitchFamily="34" charset="0"/>
                <a:cs typeface="Calibri" pitchFamily="34" charset="0"/>
              </a:rPr>
              <a:t>о</a:t>
            </a:r>
            <a:r>
              <a:rPr lang="vi-VN" sz="1400" dirty="0" smtClean="0">
                <a:latin typeface="Calibri" pitchFamily="34" charset="0"/>
                <a:cs typeface="Calibri" pitchFamily="34" charset="0"/>
              </a:rPr>
              <a:t>вская-Кюри</a:t>
            </a:r>
            <a:endParaRPr lang="ru-RU" sz="1400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ru-RU" sz="1200" dirty="0" smtClean="0">
                <a:latin typeface="Calibri" pitchFamily="34" charset="0"/>
                <a:cs typeface="Calibri" pitchFamily="34" charset="0"/>
              </a:rPr>
              <a:t>0</a:t>
            </a:r>
            <a:r>
              <a:rPr lang="en-US" sz="1200" dirty="0" smtClean="0">
                <a:latin typeface="Calibri" pitchFamily="34" charset="0"/>
                <a:cs typeface="Calibri" pitchFamily="34" charset="0"/>
              </a:rPr>
              <a:t>7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.</a:t>
            </a:r>
            <a:r>
              <a:rPr lang="en-US" sz="1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11. </a:t>
            </a:r>
            <a:r>
              <a:rPr lang="vi-VN" sz="1200" dirty="0" smtClean="0">
                <a:latin typeface="Calibri" pitchFamily="34" charset="0"/>
                <a:cs typeface="Calibri" pitchFamily="34" charset="0"/>
              </a:rPr>
              <a:t>1867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vi-VN" sz="1200" dirty="0" smtClean="0">
                <a:latin typeface="Calibri" pitchFamily="34" charset="0"/>
                <a:cs typeface="Calibri" pitchFamily="34" charset="0"/>
              </a:rPr>
              <a:t>— 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0</a:t>
            </a:r>
            <a:r>
              <a:rPr lang="vi-VN" sz="1200" dirty="0" smtClean="0">
                <a:latin typeface="Calibri" pitchFamily="34" charset="0"/>
                <a:cs typeface="Calibri" pitchFamily="34" charset="0"/>
              </a:rPr>
              <a:t>4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.</a:t>
            </a:r>
            <a:r>
              <a:rPr lang="vi-VN" sz="1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07. </a:t>
            </a:r>
            <a:r>
              <a:rPr lang="vi-VN" sz="1200" dirty="0" smtClean="0">
                <a:latin typeface="Calibri" pitchFamily="34" charset="0"/>
                <a:cs typeface="Calibri" pitchFamily="34" charset="0"/>
              </a:rPr>
              <a:t>1934</a:t>
            </a:r>
            <a:endParaRPr lang="ru-RU" sz="1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076" name="Picture 4" descr="http://www.vmireinteresnogo.com/article/pierre-curie/1.jpg?985778169564739325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886775"/>
            <a:ext cx="1799878" cy="25277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Прямоугольник 5"/>
          <p:cNvSpPr/>
          <p:nvPr/>
        </p:nvSpPr>
        <p:spPr>
          <a:xfrm>
            <a:off x="2297564" y="4443413"/>
            <a:ext cx="202827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Calibri" pitchFamily="34" charset="0"/>
                <a:cs typeface="Calibri" pitchFamily="34" charset="0"/>
              </a:rPr>
              <a:t>Пьер </a:t>
            </a:r>
            <a:r>
              <a:rPr lang="vi-VN" sz="1400" dirty="0" smtClean="0">
                <a:latin typeface="Calibri" pitchFamily="34" charset="0"/>
                <a:cs typeface="Calibri" pitchFamily="34" charset="0"/>
              </a:rPr>
              <a:t>Кюри</a:t>
            </a:r>
            <a:endParaRPr lang="ru-RU" sz="1400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ru-RU" sz="1200" dirty="0" smtClean="0">
                <a:latin typeface="Calibri" pitchFamily="34" charset="0"/>
                <a:cs typeface="Calibri" pitchFamily="34" charset="0"/>
              </a:rPr>
              <a:t>15.</a:t>
            </a:r>
            <a:r>
              <a:rPr lang="en-US" sz="1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05. </a:t>
            </a:r>
            <a:r>
              <a:rPr lang="vi-VN" sz="1200" dirty="0" smtClean="0">
                <a:latin typeface="Calibri" pitchFamily="34" charset="0"/>
                <a:cs typeface="Calibri" pitchFamily="34" charset="0"/>
              </a:rPr>
              <a:t>18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59 </a:t>
            </a:r>
            <a:r>
              <a:rPr lang="vi-VN" sz="1200" dirty="0" smtClean="0">
                <a:latin typeface="Calibri" pitchFamily="34" charset="0"/>
                <a:cs typeface="Calibri" pitchFamily="34" charset="0"/>
              </a:rPr>
              <a:t>— 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19. 04. 1906</a:t>
            </a:r>
            <a:endParaRPr lang="ru-RU" sz="1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Опыт Кюри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572000" y="267494"/>
            <a:ext cx="4248150" cy="201622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932361" y="2485255"/>
            <a:ext cx="388778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/>
              <a:t>В 1898 году было обнаружено, что </a:t>
            </a:r>
            <a:r>
              <a:rPr lang="ru-RU" sz="1700" dirty="0" err="1" smtClean="0"/>
              <a:t>по-добные</a:t>
            </a:r>
            <a:r>
              <a:rPr lang="ru-RU" sz="1700" dirty="0" smtClean="0"/>
              <a:t> </a:t>
            </a:r>
            <a:r>
              <a:rPr lang="ru-RU" sz="1700" dirty="0"/>
              <a:t>лучи испускает </a:t>
            </a:r>
            <a:r>
              <a:rPr lang="ru-RU" sz="1700" dirty="0" smtClean="0"/>
              <a:t>элемент </a:t>
            </a:r>
            <a:r>
              <a:rPr lang="ru-RU" sz="1700" dirty="0" smtClean="0">
                <a:solidFill>
                  <a:schemeClr val="tx2"/>
                </a:solidFill>
              </a:rPr>
              <a:t>торий</a:t>
            </a:r>
            <a:r>
              <a:rPr lang="ru-RU" sz="1700" dirty="0"/>
              <a:t>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09" t="7263" r="20310" b="2479"/>
          <a:stretch/>
        </p:blipFill>
        <p:spPr>
          <a:xfrm rot="5072076">
            <a:off x="5108128" y="3131241"/>
            <a:ext cx="868453" cy="99843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219990" y="4057460"/>
            <a:ext cx="6447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уран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480153" y="4074081"/>
            <a:ext cx="792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радий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7699395" y="4057460"/>
            <a:ext cx="10299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полоний</a:t>
            </a:r>
            <a:endParaRPr lang="ru-RU" dirty="0"/>
          </a:p>
        </p:txBody>
      </p:sp>
      <p:pic>
        <p:nvPicPr>
          <p:cNvPr id="3080" name="Picture 8" descr="Радий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39847" b="63410" l="18224" r="8346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010" t="39166" r="15239" b="35396"/>
          <a:stretch/>
        </p:blipFill>
        <p:spPr bwMode="auto">
          <a:xfrm rot="20018474">
            <a:off x="6110993" y="3478083"/>
            <a:ext cx="1432791" cy="436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Полоний (фольга)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957" b="89899" l="1264" r="9775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3" t="17694" r="2127" b="14207"/>
          <a:stretch/>
        </p:blipFill>
        <p:spPr bwMode="auto">
          <a:xfrm rot="575068">
            <a:off x="7589166" y="3198883"/>
            <a:ext cx="1250420" cy="863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2323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5539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5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5" grpId="0"/>
      <p:bldP spid="9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932362" y="314299"/>
            <a:ext cx="388778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CC0000"/>
                </a:solidFill>
                <a:latin typeface="Calibri" pitchFamily="34" charset="0"/>
                <a:cs typeface="Calibri" pitchFamily="34" charset="0"/>
              </a:rPr>
              <a:t>Радиоактивность</a:t>
            </a:r>
            <a:r>
              <a:rPr lang="ru-RU" sz="2000" b="1" dirty="0">
                <a:solidFill>
                  <a:srgbClr val="CC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2000" dirty="0">
                <a:latin typeface="Calibri" pitchFamily="34" charset="0"/>
                <a:cs typeface="Calibri" pitchFamily="34" charset="0"/>
              </a:rPr>
              <a:t>—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это явление самопроизвольного </a:t>
            </a:r>
            <a:r>
              <a:rPr lang="ru-RU" sz="2000" dirty="0">
                <a:latin typeface="Calibri" pitchFamily="34" charset="0"/>
                <a:cs typeface="Calibri" pitchFamily="34" charset="0"/>
              </a:rPr>
              <a:t>превращения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неустойчивого </a:t>
            </a:r>
            <a:r>
              <a:rPr lang="ru-RU" sz="2000" dirty="0">
                <a:latin typeface="Calibri" pitchFamily="34" charset="0"/>
                <a:cs typeface="Calibri" pitchFamily="34" charset="0"/>
              </a:rPr>
              <a:t>изотопа одного химического эле­мента в изотоп другого элемента,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сопровождаю-</a:t>
            </a:r>
            <a:r>
              <a:rPr lang="ru-RU" sz="2000" dirty="0" err="1" smtClean="0">
                <a:latin typeface="Calibri" pitchFamily="34" charset="0"/>
                <a:cs typeface="Calibri" pitchFamily="34" charset="0"/>
              </a:rPr>
              <a:t>щееся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000" dirty="0">
                <a:latin typeface="Calibri" pitchFamily="34" charset="0"/>
                <a:cs typeface="Calibri" pitchFamily="34" charset="0"/>
              </a:rPr>
              <a:t>испу­сканием частиц, </a:t>
            </a:r>
            <a:r>
              <a:rPr lang="ru-RU" sz="2000" dirty="0" err="1" smtClean="0">
                <a:latin typeface="Calibri" pitchFamily="34" charset="0"/>
                <a:cs typeface="Calibri" pitchFamily="34" charset="0"/>
              </a:rPr>
              <a:t>обла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-дающих </a:t>
            </a:r>
            <a:r>
              <a:rPr lang="ru-RU" sz="2000" dirty="0">
                <a:latin typeface="Calibri" pitchFamily="34" charset="0"/>
                <a:cs typeface="Calibri" pitchFamily="34" charset="0"/>
              </a:rPr>
              <a:t>большой проникающей </a:t>
            </a:r>
            <a:r>
              <a:rPr lang="ru-RU" sz="2000" dirty="0" smtClean="0">
                <a:latin typeface="Calibri" pitchFamily="34" charset="0"/>
                <a:cs typeface="Calibri" pitchFamily="34" charset="0"/>
              </a:rPr>
              <a:t>способ­ностью.</a:t>
            </a:r>
            <a:endParaRPr lang="ru-RU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934876" y="2787774"/>
            <a:ext cx="38852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3366"/>
                </a:solidFill>
                <a:latin typeface="Calibri" pitchFamily="34" charset="0"/>
                <a:cs typeface="Calibri" pitchFamily="34" charset="0"/>
              </a:rPr>
              <a:t> (Естественная радиоактивность)</a:t>
            </a:r>
            <a:endParaRPr lang="ru-RU" sz="2000" dirty="0">
              <a:solidFill>
                <a:srgbClr val="003366"/>
              </a:solidFill>
            </a:endParaRPr>
          </a:p>
        </p:txBody>
      </p:sp>
      <p:pic>
        <p:nvPicPr>
          <p:cNvPr id="6" name="Picture 2" descr="http://www.znanijamira.ru/img/52/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781" y="352931"/>
            <a:ext cx="3227275" cy="38750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7" name="Прямоугольник 6"/>
          <p:cNvSpPr/>
          <p:nvPr/>
        </p:nvSpPr>
        <p:spPr>
          <a:xfrm>
            <a:off x="988278" y="4299942"/>
            <a:ext cx="252028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Антуан Анри </a:t>
            </a:r>
            <a:r>
              <a:rPr lang="ru-RU" dirty="0" smtClean="0"/>
              <a:t>Беккерель</a:t>
            </a:r>
          </a:p>
          <a:p>
            <a:pPr algn="ctr"/>
            <a:r>
              <a:rPr lang="en-US" sz="1600" dirty="0" smtClean="0"/>
              <a:t>15</a:t>
            </a:r>
            <a:r>
              <a:rPr lang="ru-RU" sz="1600" dirty="0" smtClean="0"/>
              <a:t>.</a:t>
            </a:r>
            <a:r>
              <a:rPr lang="en-US" sz="1600" dirty="0" smtClean="0"/>
              <a:t> </a:t>
            </a:r>
            <a:r>
              <a:rPr lang="ru-RU" sz="1600" dirty="0" smtClean="0"/>
              <a:t>12. 1852 </a:t>
            </a:r>
            <a:r>
              <a:rPr lang="ru-RU" sz="1600" dirty="0"/>
              <a:t>— </a:t>
            </a:r>
            <a:r>
              <a:rPr lang="ru-RU" sz="1600" dirty="0" smtClean="0"/>
              <a:t>25. 08. </a:t>
            </a:r>
            <a:r>
              <a:rPr lang="ru-RU" sz="1600" dirty="0"/>
              <a:t>1908</a:t>
            </a:r>
          </a:p>
        </p:txBody>
      </p:sp>
      <p:grpSp>
        <p:nvGrpSpPr>
          <p:cNvPr id="10" name="Группа 35"/>
          <p:cNvGrpSpPr>
            <a:grpSpLocks/>
          </p:cNvGrpSpPr>
          <p:nvPr/>
        </p:nvGrpSpPr>
        <p:grpSpPr bwMode="auto">
          <a:xfrm>
            <a:off x="5001356" y="3250623"/>
            <a:ext cx="1364034" cy="1430409"/>
            <a:chOff x="1285852" y="2451038"/>
            <a:chExt cx="1841513" cy="2170238"/>
          </a:xfrm>
        </p:grpSpPr>
        <p:sp>
          <p:nvSpPr>
            <p:cNvPr id="11" name="Овал 10"/>
            <p:cNvSpPr/>
            <p:nvPr/>
          </p:nvSpPr>
          <p:spPr>
            <a:xfrm>
              <a:off x="2357422" y="3286124"/>
              <a:ext cx="767297" cy="763648"/>
            </a:xfrm>
            <a:prstGeom prst="ellipse">
              <a:avLst/>
            </a:prstGeom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1822960" y="2451038"/>
              <a:ext cx="767297" cy="763648"/>
            </a:xfrm>
            <a:prstGeom prst="ellipse">
              <a:avLst/>
            </a:prstGeom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3" name="Овал 12"/>
            <p:cNvSpPr/>
            <p:nvPr/>
          </p:nvSpPr>
          <p:spPr>
            <a:xfrm>
              <a:off x="1447249" y="2571744"/>
              <a:ext cx="767297" cy="763648"/>
            </a:xfrm>
            <a:prstGeom prst="ellipse">
              <a:avLst/>
            </a:prstGeom>
            <a:gradFill>
              <a:gsLst>
                <a:gs pos="0">
                  <a:srgbClr val="FFC0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1857356" y="3071810"/>
              <a:ext cx="767297" cy="763648"/>
            </a:xfrm>
            <a:prstGeom prst="ellipse">
              <a:avLst/>
            </a:prstGeom>
            <a:gradFill>
              <a:gsLst>
                <a:gs pos="0">
                  <a:srgbClr val="FFC0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" name="Овал 14"/>
            <p:cNvSpPr/>
            <p:nvPr/>
          </p:nvSpPr>
          <p:spPr>
            <a:xfrm rot="15907305">
              <a:off x="1287677" y="3419785"/>
              <a:ext cx="763648" cy="767297"/>
            </a:xfrm>
            <a:prstGeom prst="ellipse">
              <a:avLst/>
            </a:prstGeom>
            <a:gradFill>
              <a:gsLst>
                <a:gs pos="0">
                  <a:srgbClr val="FFC0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2000232" y="3857628"/>
              <a:ext cx="767297" cy="763648"/>
            </a:xfrm>
            <a:prstGeom prst="ellipse">
              <a:avLst/>
            </a:prstGeom>
            <a:gradFill>
              <a:gsLst>
                <a:gs pos="0">
                  <a:srgbClr val="FFC0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2360068" y="2505233"/>
              <a:ext cx="767297" cy="763648"/>
            </a:xfrm>
            <a:prstGeom prst="ellipse">
              <a:avLst/>
            </a:prstGeom>
            <a:gradFill>
              <a:gsLst>
                <a:gs pos="0">
                  <a:srgbClr val="FFC0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1946480" y="2657960"/>
              <a:ext cx="802855" cy="668191"/>
            </a:xfrm>
            <a:prstGeom prst="ellipse">
              <a:avLst/>
            </a:prstGeom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scene3d>
              <a:camera prst="orthographicFront" fov="0">
                <a:rot lat="0" lon="0" rev="0"/>
              </a:camera>
              <a:lightRig rig="contrasting" dir="t">
                <a:rot lat="0" lon="0" rev="1500000"/>
              </a:lightRig>
            </a:scene3d>
            <a:sp3d extrusionH="127000" prstMaterial="powder">
              <a:bevelT w="50800" h="63500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1654532" y="3697369"/>
              <a:ext cx="802855" cy="668191"/>
            </a:xfrm>
            <a:prstGeom prst="ellipse">
              <a:avLst/>
            </a:prstGeom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scene3d>
              <a:camera prst="orthographicFront" fov="0">
                <a:rot lat="0" lon="0" rev="0"/>
              </a:camera>
              <a:lightRig rig="contrasting" dir="t">
                <a:rot lat="0" lon="0" rev="1500000"/>
              </a:lightRig>
            </a:scene3d>
            <a:sp3d extrusionH="127000" prstMaterial="powder">
              <a:bevelT w="50800" h="63500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1362585" y="3103421"/>
              <a:ext cx="802855" cy="668191"/>
            </a:xfrm>
            <a:prstGeom prst="ellipse">
              <a:avLst/>
            </a:prstGeom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scene3d>
              <a:camera prst="orthographicFront" fov="0">
                <a:rot lat="0" lon="0" rev="0"/>
              </a:camera>
              <a:lightRig rig="contrasting" dir="t">
                <a:rot lat="0" lon="0" rev="1500000"/>
              </a:lightRig>
            </a:scene3d>
            <a:sp3d extrusionH="127000" prstMaterial="powder">
              <a:bevelT w="50800" h="63500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1" name="Группа 31"/>
          <p:cNvGrpSpPr>
            <a:grpSpLocks/>
          </p:cNvGrpSpPr>
          <p:nvPr/>
        </p:nvGrpSpPr>
        <p:grpSpPr bwMode="auto">
          <a:xfrm>
            <a:off x="5572857" y="3506033"/>
            <a:ext cx="1164133" cy="881056"/>
            <a:chOff x="1946480" y="3029177"/>
            <a:chExt cx="1570987" cy="1336383"/>
          </a:xfrm>
        </p:grpSpPr>
        <p:sp>
          <p:nvSpPr>
            <p:cNvPr id="22" name="Овал 21"/>
            <p:cNvSpPr/>
            <p:nvPr/>
          </p:nvSpPr>
          <p:spPr>
            <a:xfrm>
              <a:off x="2714612" y="3357562"/>
              <a:ext cx="802855" cy="816678"/>
            </a:xfrm>
            <a:prstGeom prst="ellipse">
              <a:avLst/>
            </a:prstGeom>
            <a:gradFill flip="none" rotWithShape="1">
              <a:gsLst>
                <a:gs pos="0">
                  <a:srgbClr val="FFF200"/>
                </a:gs>
                <a:gs pos="47000">
                  <a:srgbClr val="FF7A00"/>
                </a:gs>
                <a:gs pos="100000">
                  <a:srgbClr val="FF0300"/>
                </a:gs>
                <a:gs pos="100000">
                  <a:srgbClr val="4D0808"/>
                </a:gs>
              </a:gsLst>
              <a:lin ang="5400000" scaled="0"/>
              <a:tileRect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2457388" y="3029177"/>
              <a:ext cx="802855" cy="668191"/>
            </a:xfrm>
            <a:prstGeom prst="ellipse">
              <a:avLst/>
            </a:prstGeom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scene3d>
              <a:camera prst="orthographicFront" fov="0">
                <a:rot lat="0" lon="0" rev="0"/>
              </a:camera>
              <a:lightRig rig="contrasting" dir="t">
                <a:rot lat="0" lon="0" rev="1500000"/>
              </a:lightRig>
            </a:scene3d>
            <a:sp3d extrusionH="127000" prstMaterial="powder">
              <a:bevelT w="50800" h="63500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4" name="Овал 23"/>
            <p:cNvSpPr/>
            <p:nvPr/>
          </p:nvSpPr>
          <p:spPr>
            <a:xfrm>
              <a:off x="2384401" y="3697369"/>
              <a:ext cx="802855" cy="668191"/>
            </a:xfrm>
            <a:prstGeom prst="ellipse">
              <a:avLst/>
            </a:prstGeom>
            <a:gradFill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lin ang="5400000" scaled="0"/>
            </a:gradFill>
            <a:scene3d>
              <a:camera prst="orthographicFront" fov="0">
                <a:rot lat="0" lon="0" rev="0"/>
              </a:camera>
              <a:lightRig rig="contrasting" dir="t">
                <a:rot lat="0" lon="0" rev="1500000"/>
              </a:lightRig>
            </a:scene3d>
            <a:sp3d extrusionH="127000" prstMaterial="powder">
              <a:bevelT w="50800" h="63500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1946480" y="3177664"/>
              <a:ext cx="802855" cy="816678"/>
            </a:xfrm>
            <a:prstGeom prst="ellipse">
              <a:avLst/>
            </a:prstGeom>
            <a:gradFill flip="none" rotWithShape="1">
              <a:gsLst>
                <a:gs pos="0">
                  <a:srgbClr val="FFF200"/>
                </a:gs>
                <a:gs pos="47000">
                  <a:srgbClr val="FF7A00"/>
                </a:gs>
                <a:gs pos="100000">
                  <a:srgbClr val="FF0300"/>
                </a:gs>
                <a:gs pos="100000">
                  <a:srgbClr val="4D0808"/>
                </a:gs>
              </a:gsLst>
              <a:lin ang="5400000" scaled="0"/>
              <a:tileRect/>
            </a:gradFill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525346" y="3525762"/>
            <a:ext cx="7818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Pu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5522785" y="3574686"/>
            <a:ext cx="37040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U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1824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95062E-6 L 0.21285 -0.0012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42" y="-62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7" grpId="0"/>
      <p:bldP spid="26" grpId="0"/>
      <p:bldP spid="26" grpId="1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51615" y="195486"/>
            <a:ext cx="1564018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1899 год</a:t>
            </a:r>
            <a:endParaRPr lang="ru-RU" sz="28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Опыт Резерфорда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29389" r="29389"/>
          <a:stretch/>
        </p:blipFill>
        <p:spPr>
          <a:xfrm>
            <a:off x="5292080" y="709396"/>
            <a:ext cx="3302935" cy="372470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71600" y="4293311"/>
            <a:ext cx="2521844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Calibri" pitchFamily="34" charset="0"/>
                <a:cs typeface="Calibri" pitchFamily="34" charset="0"/>
              </a:rPr>
              <a:t>Эрнест Резерфорд</a:t>
            </a:r>
          </a:p>
          <a:p>
            <a:r>
              <a:rPr lang="ru-RU" sz="1600" dirty="0" smtClean="0">
                <a:latin typeface="Calibri" pitchFamily="34" charset="0"/>
                <a:cs typeface="Calibri" pitchFamily="34" charset="0"/>
              </a:rPr>
              <a:t>30. 08. 1871 — 19. 10. 1937</a:t>
            </a:r>
            <a:endParaRPr lang="ru-RU" sz="16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126" name="Picture 6" descr="http://unnatural.ru/wp-content/uploads/2013/01/012813_1537_1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091" y="339725"/>
            <a:ext cx="2836862" cy="39535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77199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4809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871914" y="321795"/>
            <a:ext cx="374409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atin typeface="Calibri" pitchFamily="34" charset="0"/>
                <a:cs typeface="Calibri" pitchFamily="34" charset="0"/>
              </a:rPr>
              <a:t>Радиоактивность</a:t>
            </a:r>
            <a:endParaRPr lang="ru-RU" sz="36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0233" y="2137443"/>
            <a:ext cx="16421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200" dirty="0" smtClean="0">
                <a:latin typeface="Calibri" pitchFamily="34" charset="0"/>
                <a:cs typeface="Calibri" pitchFamily="34" charset="0"/>
              </a:rPr>
              <a:t>α</a:t>
            </a:r>
            <a:r>
              <a:rPr lang="ru-RU" sz="3200" dirty="0" smtClean="0">
                <a:latin typeface="Calibri" pitchFamily="34" charset="0"/>
                <a:cs typeface="Calibri" pitchFamily="34" charset="0"/>
              </a:rPr>
              <a:t>-лучи</a:t>
            </a:r>
            <a:endParaRPr lang="ru-RU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82924" y="2137444"/>
            <a:ext cx="13372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3200" dirty="0" smtClean="0">
                <a:latin typeface="Calibri" pitchFamily="34" charset="0"/>
                <a:cs typeface="Calibri" pitchFamily="34" charset="0"/>
              </a:rPr>
              <a:t>β</a:t>
            </a:r>
            <a:r>
              <a:rPr lang="ru-RU" sz="3200" dirty="0" smtClean="0">
                <a:latin typeface="Calibri" pitchFamily="34" charset="0"/>
                <a:cs typeface="Calibri" pitchFamily="34" charset="0"/>
              </a:rPr>
              <a:t>-лучи</a:t>
            </a:r>
            <a:endParaRPr lang="ru-RU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078994" y="3053859"/>
            <a:ext cx="13019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3200" dirty="0" smtClean="0">
                <a:latin typeface="Calibri" pitchFamily="34" charset="0"/>
                <a:cs typeface="Calibri" pitchFamily="34" charset="0"/>
              </a:rPr>
              <a:t>γ</a:t>
            </a:r>
            <a:r>
              <a:rPr lang="ru-RU" sz="3200" dirty="0" smtClean="0">
                <a:latin typeface="Calibri" pitchFamily="34" charset="0"/>
                <a:cs typeface="Calibri" pitchFamily="34" charset="0"/>
              </a:rPr>
              <a:t>-лучи</a:t>
            </a:r>
            <a:endParaRPr lang="ru-RU" sz="3200" dirty="0">
              <a:latin typeface="Calibri" pitchFamily="34" charset="0"/>
              <a:cs typeface="Calibri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12"/>
              <p:cNvSpPr/>
              <p:nvPr/>
            </p:nvSpPr>
            <p:spPr>
              <a:xfrm>
                <a:off x="4638663" y="2691346"/>
                <a:ext cx="925257" cy="654901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Pre>
                        <m:sPrePr>
                          <m:ctrlPr>
                            <a:rPr lang="en-US" sz="3600" i="1" dirty="0" smtClean="0">
                              <a:solidFill>
                                <a:srgbClr val="003366"/>
                              </a:solidFill>
                              <a:effectLst/>
                              <a:latin typeface="Cambria Math"/>
                            </a:rPr>
                          </m:ctrlPr>
                        </m:sPrePr>
                        <m:sub>
                          <m:r>
                            <a:rPr lang="ru-RU" sz="3600" b="0" i="1" dirty="0" smtClean="0">
                              <a:solidFill>
                                <a:srgbClr val="003366"/>
                              </a:solidFill>
                              <a:effectLst/>
                              <a:latin typeface="Cambria Math"/>
                            </a:rPr>
                            <m:t>2</m:t>
                          </m:r>
                        </m:sub>
                        <m:sup>
                          <m:r>
                            <a:rPr lang="ru-RU" sz="3600" b="0" i="1" dirty="0" smtClean="0">
                              <a:solidFill>
                                <a:srgbClr val="003366"/>
                              </a:solidFill>
                              <a:effectLst/>
                              <a:latin typeface="Cambria Math"/>
                            </a:rPr>
                            <m:t>4</m:t>
                          </m:r>
                        </m:sup>
                        <m:e>
                          <m:r>
                            <a:rPr lang="en-US" sz="3600" b="0" i="1" dirty="0" smtClean="0">
                              <a:solidFill>
                                <a:srgbClr val="003366"/>
                              </a:solidFill>
                              <a:effectLst/>
                              <a:latin typeface="Cambria Math"/>
                            </a:rPr>
                            <m:t>𝐻𝑒</m:t>
                          </m:r>
                        </m:e>
                      </m:sPre>
                    </m:oMath>
                  </m:oMathPara>
                </a14:m>
                <a:endParaRPr lang="ru-RU" sz="3600" cap="none" spc="0" dirty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3" name="Прямоугольник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8663" y="2691346"/>
                <a:ext cx="925257" cy="654901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13"/>
              <p:cNvSpPr/>
              <p:nvPr/>
            </p:nvSpPr>
            <p:spPr>
              <a:xfrm>
                <a:off x="7737289" y="2685660"/>
                <a:ext cx="828495" cy="659542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Pre>
                        <m:sPrePr>
                          <m:ctrlPr>
                            <a:rPr lang="en-US" sz="3600" i="1" dirty="0" smtClean="0">
                              <a:solidFill>
                                <a:srgbClr val="003366"/>
                              </a:solidFill>
                              <a:latin typeface="Cambria Math"/>
                            </a:rPr>
                          </m:ctrlPr>
                        </m:sPrePr>
                        <m:sub>
                          <m:r>
                            <a:rPr lang="en-US" sz="3600" i="1" dirty="0" smtClean="0">
                              <a:solidFill>
                                <a:srgbClr val="003366"/>
                              </a:solidFill>
                              <a:latin typeface="Cambria Math"/>
                            </a:rPr>
                            <m:t>−1</m:t>
                          </m:r>
                        </m:sub>
                        <m:sup>
                          <m:r>
                            <a:rPr lang="en-US" sz="3600" i="1" dirty="0" smtClean="0">
                              <a:solidFill>
                                <a:srgbClr val="003366"/>
                              </a:solidFill>
                              <a:latin typeface="Cambria Math"/>
                            </a:rPr>
                            <m:t>0</m:t>
                          </m:r>
                        </m:sup>
                        <m:e>
                          <m:r>
                            <a:rPr lang="en-US" sz="3600" i="1" dirty="0" smtClean="0">
                              <a:solidFill>
                                <a:srgbClr val="003366"/>
                              </a:solidFill>
                              <a:latin typeface="Cambria Math"/>
                            </a:rPr>
                            <m:t>𝑒</m:t>
                          </m:r>
                        </m:e>
                      </m:sPre>
                    </m:oMath>
                  </m:oMathPara>
                </a14:m>
                <a:endParaRPr lang="ru-RU" sz="3600" dirty="0">
                  <a:solidFill>
                    <a:srgbClr val="003366"/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</mc:Choice>
        <mc:Fallback xmlns="">
          <p:sp>
            <p:nvSpPr>
              <p:cNvPr id="14" name="Прямоугольник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37289" y="2685660"/>
                <a:ext cx="828495" cy="65954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Прямоугольник 14"/>
          <p:cNvSpPr/>
          <p:nvPr/>
        </p:nvSpPr>
        <p:spPr>
          <a:xfrm>
            <a:off x="5429493" y="3570550"/>
            <a:ext cx="2628935" cy="96119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 smtClean="0">
                <a:latin typeface="Calibri" pitchFamily="34" charset="0"/>
                <a:cs typeface="Calibri" pitchFamily="34" charset="0"/>
              </a:rPr>
              <a:t>электромагнитное излучение</a:t>
            </a:r>
            <a:endParaRPr lang="ru-RU" sz="2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58" y="197447"/>
            <a:ext cx="1355149" cy="18702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6" name="TextBox 25"/>
          <p:cNvSpPr txBox="1"/>
          <p:nvPr/>
        </p:nvSpPr>
        <p:spPr>
          <a:xfrm>
            <a:off x="230536" y="2069014"/>
            <a:ext cx="18053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 smtClean="0">
                <a:latin typeface="Calibri" pitchFamily="34" charset="0"/>
                <a:cs typeface="Calibri" pitchFamily="34" charset="0"/>
              </a:rPr>
              <a:t>Эрнест Резерфорд</a:t>
            </a:r>
          </a:p>
          <a:p>
            <a:r>
              <a:rPr lang="ru-RU" sz="1200" dirty="0" smtClean="0">
                <a:latin typeface="Calibri" pitchFamily="34" charset="0"/>
                <a:cs typeface="Calibri" pitchFamily="34" charset="0"/>
              </a:rPr>
              <a:t>30.08.1871 — 19.10.1937</a:t>
            </a:r>
            <a:endParaRPr lang="ru-RU" sz="1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7176" y="1532487"/>
            <a:ext cx="1440160" cy="19594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8" name="TextBox 27"/>
          <p:cNvSpPr txBox="1"/>
          <p:nvPr/>
        </p:nvSpPr>
        <p:spPr>
          <a:xfrm>
            <a:off x="2249805" y="3491888"/>
            <a:ext cx="18053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 smtClean="0">
                <a:latin typeface="Calibri" pitchFamily="34" charset="0"/>
                <a:cs typeface="Calibri" pitchFamily="34" charset="0"/>
              </a:rPr>
              <a:t>Поль </a:t>
            </a:r>
            <a:r>
              <a:rPr lang="ru-RU" sz="1200" dirty="0" err="1" smtClean="0">
                <a:latin typeface="Calibri" pitchFamily="34" charset="0"/>
                <a:cs typeface="Calibri" pitchFamily="34" charset="0"/>
              </a:rPr>
              <a:t>Виллард</a:t>
            </a:r>
            <a:endParaRPr lang="ru-RU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sz="1200" dirty="0" smtClean="0">
                <a:latin typeface="Calibri" pitchFamily="34" charset="0"/>
                <a:cs typeface="Calibri" pitchFamily="34" charset="0"/>
              </a:rPr>
              <a:t>28.09.1860 — 13.01.1934</a:t>
            </a:r>
            <a:endParaRPr lang="ru-RU" sz="1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Штриховая стрелка вправо 1"/>
          <p:cNvSpPr/>
          <p:nvPr/>
        </p:nvSpPr>
        <p:spPr>
          <a:xfrm rot="7980253">
            <a:off x="4873155" y="1356095"/>
            <a:ext cx="1269893" cy="376932"/>
          </a:xfrm>
          <a:prstGeom prst="stripedRightArrow">
            <a:avLst>
              <a:gd name="adj1" fmla="val 50000"/>
              <a:gd name="adj2" fmla="val 133886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Штриховая стрелка вправо 16"/>
          <p:cNvSpPr/>
          <p:nvPr/>
        </p:nvSpPr>
        <p:spPr>
          <a:xfrm rot="13619747" flipH="1">
            <a:off x="7316899" y="1356095"/>
            <a:ext cx="1269893" cy="376932"/>
          </a:xfrm>
          <a:prstGeom prst="stripedRightArrow">
            <a:avLst>
              <a:gd name="adj1" fmla="val 50000"/>
              <a:gd name="adj2" fmla="val 133886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Штриховая стрелка вправо 17"/>
          <p:cNvSpPr/>
          <p:nvPr/>
        </p:nvSpPr>
        <p:spPr>
          <a:xfrm rot="5400000">
            <a:off x="5750022" y="1965411"/>
            <a:ext cx="1987878" cy="376932"/>
          </a:xfrm>
          <a:prstGeom prst="stripedRightArrow">
            <a:avLst>
              <a:gd name="adj1" fmla="val 50000"/>
              <a:gd name="adj2" fmla="val 154291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2" descr="http://www.znanijamira.ru/img/52/32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10" t="1343" r="15734" b="5120"/>
          <a:stretch/>
        </p:blipFill>
        <p:spPr bwMode="auto">
          <a:xfrm>
            <a:off x="426572" y="2571750"/>
            <a:ext cx="1361239" cy="18897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2" name="Прямоугольник 21"/>
          <p:cNvSpPr/>
          <p:nvPr/>
        </p:nvSpPr>
        <p:spPr>
          <a:xfrm>
            <a:off x="128281" y="4464189"/>
            <a:ext cx="20159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Антуан Анри </a:t>
            </a:r>
            <a:r>
              <a:rPr lang="ru-RU" sz="1200" dirty="0" smtClean="0"/>
              <a:t>Беккерель</a:t>
            </a:r>
          </a:p>
          <a:p>
            <a:pPr algn="ctr"/>
            <a:r>
              <a:rPr lang="en-US" sz="1200" dirty="0" smtClean="0"/>
              <a:t>15</a:t>
            </a:r>
            <a:r>
              <a:rPr lang="ru-RU" sz="1200" dirty="0" smtClean="0"/>
              <a:t>.</a:t>
            </a:r>
            <a:r>
              <a:rPr lang="en-US" sz="1200" dirty="0" smtClean="0"/>
              <a:t> </a:t>
            </a:r>
            <a:r>
              <a:rPr lang="ru-RU" sz="1200" dirty="0" smtClean="0"/>
              <a:t>12. 1852 </a:t>
            </a:r>
            <a:r>
              <a:rPr lang="ru-RU" sz="1200" dirty="0"/>
              <a:t>— </a:t>
            </a:r>
            <a:r>
              <a:rPr lang="ru-RU" sz="1200" dirty="0" smtClean="0"/>
              <a:t>25. 08. </a:t>
            </a:r>
            <a:r>
              <a:rPr lang="ru-RU" sz="1200" dirty="0"/>
              <a:t>1908</a:t>
            </a:r>
          </a:p>
        </p:txBody>
      </p:sp>
    </p:spTree>
    <p:extLst>
      <p:ext uri="{BB962C8B-B14F-4D97-AF65-F5344CB8AC3E}">
        <p14:creationId xmlns:p14="http://schemas.microsoft.com/office/powerpoint/2010/main" val="615275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0" grpId="0"/>
      <p:bldP spid="12" grpId="0"/>
      <p:bldP spid="13" grpId="0"/>
      <p:bldP spid="14" grpId="0"/>
      <p:bldP spid="15" grpId="0"/>
      <p:bldP spid="26" grpId="0"/>
      <p:bldP spid="28" grpId="0"/>
      <p:bldP spid="2" grpId="0" animBg="1"/>
      <p:bldP spid="17" grpId="0" animBg="1"/>
      <p:bldP spid="18" grpId="0" animBg="1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cs411222.vk.me/v411222404/178a/pyZic0gj6w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991" y="2663323"/>
            <a:ext cx="1791340" cy="1764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://cs411222.vk.me/v411222404/17e6/VoeVjZ6fzno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689" y="184961"/>
            <a:ext cx="2364197" cy="2364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Выноска-облако 1"/>
          <p:cNvSpPr/>
          <p:nvPr/>
        </p:nvSpPr>
        <p:spPr>
          <a:xfrm>
            <a:off x="2123728" y="225044"/>
            <a:ext cx="2532595" cy="1440160"/>
          </a:xfrm>
          <a:prstGeom prst="cloudCallout">
            <a:avLst>
              <a:gd name="adj1" fmla="val -64460"/>
              <a:gd name="adj2" fmla="val 32076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Выноска-облако 7"/>
          <p:cNvSpPr/>
          <p:nvPr/>
        </p:nvSpPr>
        <p:spPr>
          <a:xfrm>
            <a:off x="2085331" y="3291830"/>
            <a:ext cx="2570992" cy="1583953"/>
          </a:xfrm>
          <a:prstGeom prst="cloudCallout">
            <a:avLst>
              <a:gd name="adj1" fmla="val -76495"/>
              <a:gd name="adj2" fmla="val 4959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355037" y="529625"/>
            <a:ext cx="20699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Скорее всего, атомы </a:t>
            </a:r>
            <a:r>
              <a:rPr lang="ru-RU" sz="1600" dirty="0"/>
              <a:t>вещества имеют сложный </a:t>
            </a:r>
            <a:r>
              <a:rPr lang="ru-RU" sz="1600" dirty="0" smtClean="0"/>
              <a:t>состав!</a:t>
            </a:r>
            <a:endParaRPr lang="ru-RU" sz="1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30056" y="3484102"/>
            <a:ext cx="211993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В </a:t>
            </a:r>
            <a:r>
              <a:rPr lang="ru-RU" sz="1600" dirty="0"/>
              <a:t>состав атома </a:t>
            </a:r>
            <a:r>
              <a:rPr lang="ru-RU" sz="1600" dirty="0" smtClean="0"/>
              <a:t>точно входят </a:t>
            </a:r>
            <a:r>
              <a:rPr lang="ru-RU" sz="1600" dirty="0"/>
              <a:t>отрицательно и положительно заряженные частицы.</a:t>
            </a:r>
          </a:p>
        </p:txBody>
      </p:sp>
      <p:pic>
        <p:nvPicPr>
          <p:cNvPr id="14" name="излучение в магнитном поле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92080" y="339725"/>
            <a:ext cx="3141712" cy="415154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68901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9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>
              <p:cMediaNode vol="80000">
                <p:cTn id="30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</p:childTnLst>
        </p:cTn>
      </p:par>
    </p:tnLst>
    <p:bldLst>
      <p:bldP spid="2" grpId="0" animBg="1"/>
      <p:bldP spid="8" grpId="0" animBg="1"/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upload.wikimedia.org/wikipedia/commons/b/b6/Jj-thomson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4991"/>
          <a:stretch/>
        </p:blipFill>
        <p:spPr bwMode="auto">
          <a:xfrm>
            <a:off x="782203" y="339725"/>
            <a:ext cx="2875649" cy="38882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861004" y="4291743"/>
            <a:ext cx="271804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Сэр Джозеф Джон </a:t>
            </a:r>
            <a:r>
              <a:rPr lang="ru-RU" dirty="0" smtClean="0"/>
              <a:t>Томсон</a:t>
            </a:r>
          </a:p>
          <a:p>
            <a:pPr algn="ctr"/>
            <a:r>
              <a:rPr lang="ru-RU" sz="1600" dirty="0" smtClean="0"/>
              <a:t>18. 12. 1856 </a:t>
            </a:r>
            <a:r>
              <a:rPr lang="ru-RU" sz="1600" dirty="0"/>
              <a:t>— </a:t>
            </a:r>
            <a:r>
              <a:rPr lang="ru-RU" sz="1600" dirty="0" smtClean="0"/>
              <a:t>30. 08. 1940</a:t>
            </a:r>
            <a:endParaRPr lang="ru-RU" sz="1600" dirty="0"/>
          </a:p>
        </p:txBody>
      </p:sp>
      <p:sp>
        <p:nvSpPr>
          <p:cNvPr id="5" name="Овал 4"/>
          <p:cNvSpPr/>
          <p:nvPr/>
        </p:nvSpPr>
        <p:spPr>
          <a:xfrm>
            <a:off x="5636323" y="827245"/>
            <a:ext cx="2232248" cy="2232248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948168" y="267494"/>
            <a:ext cx="38877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</a:rPr>
              <a:t>Пудинговая модель атома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43196" y="-498516"/>
            <a:ext cx="2018501" cy="4508927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ru-RU" sz="287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+</a:t>
            </a:r>
            <a:endParaRPr lang="ru-RU" sz="4000" dirty="0"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5823757" y="1900192"/>
            <a:ext cx="364202" cy="523220"/>
            <a:chOff x="5109979" y="3078559"/>
            <a:chExt cx="364202" cy="523220"/>
          </a:xfrm>
        </p:grpSpPr>
        <p:sp>
          <p:nvSpPr>
            <p:cNvPr id="8" name="Овал 7"/>
            <p:cNvSpPr/>
            <p:nvPr/>
          </p:nvSpPr>
          <p:spPr>
            <a:xfrm>
              <a:off x="5148064" y="3219822"/>
              <a:ext cx="288032" cy="288032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109979" y="3078559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–</a:t>
              </a:r>
              <a:endPara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5913427" y="1157668"/>
            <a:ext cx="364202" cy="523220"/>
            <a:chOff x="5109979" y="3078559"/>
            <a:chExt cx="364202" cy="523220"/>
          </a:xfrm>
        </p:grpSpPr>
        <p:sp>
          <p:nvSpPr>
            <p:cNvPr id="13" name="Овал 12"/>
            <p:cNvSpPr/>
            <p:nvPr/>
          </p:nvSpPr>
          <p:spPr>
            <a:xfrm>
              <a:off x="5148064" y="3219822"/>
              <a:ext cx="288032" cy="288032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109979" y="3078559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–</a:t>
              </a:r>
              <a:endPara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7061705" y="1134308"/>
            <a:ext cx="364202" cy="523220"/>
            <a:chOff x="5109979" y="3078559"/>
            <a:chExt cx="364202" cy="523220"/>
          </a:xfrm>
        </p:grpSpPr>
        <p:sp>
          <p:nvSpPr>
            <p:cNvPr id="16" name="Овал 15"/>
            <p:cNvSpPr/>
            <p:nvPr/>
          </p:nvSpPr>
          <p:spPr>
            <a:xfrm>
              <a:off x="5148064" y="3219822"/>
              <a:ext cx="288032" cy="288032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109979" y="3078559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–</a:t>
              </a:r>
              <a:endPara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6349038" y="1564693"/>
            <a:ext cx="364202" cy="523220"/>
            <a:chOff x="5109979" y="3078559"/>
            <a:chExt cx="364202" cy="523220"/>
          </a:xfrm>
        </p:grpSpPr>
        <p:sp>
          <p:nvSpPr>
            <p:cNvPr id="19" name="Овал 18"/>
            <p:cNvSpPr/>
            <p:nvPr/>
          </p:nvSpPr>
          <p:spPr>
            <a:xfrm>
              <a:off x="5148064" y="3219822"/>
              <a:ext cx="288032" cy="288032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109979" y="3078559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–</a:t>
              </a:r>
              <a:endPara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6788451" y="2314301"/>
            <a:ext cx="364202" cy="523220"/>
            <a:chOff x="5109979" y="3078559"/>
            <a:chExt cx="364202" cy="523220"/>
          </a:xfrm>
        </p:grpSpPr>
        <p:sp>
          <p:nvSpPr>
            <p:cNvPr id="22" name="Овал 21"/>
            <p:cNvSpPr/>
            <p:nvPr/>
          </p:nvSpPr>
          <p:spPr>
            <a:xfrm>
              <a:off x="5148064" y="3219822"/>
              <a:ext cx="288032" cy="288032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109979" y="3078559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–</a:t>
              </a:r>
              <a:endPara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7297449" y="1572441"/>
            <a:ext cx="364202" cy="523220"/>
            <a:chOff x="5109979" y="3078559"/>
            <a:chExt cx="364202" cy="523220"/>
          </a:xfrm>
        </p:grpSpPr>
        <p:sp>
          <p:nvSpPr>
            <p:cNvPr id="25" name="Овал 24"/>
            <p:cNvSpPr/>
            <p:nvPr/>
          </p:nvSpPr>
          <p:spPr>
            <a:xfrm>
              <a:off x="5148064" y="3219822"/>
              <a:ext cx="288032" cy="288032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109979" y="3078559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–</a:t>
              </a:r>
              <a:endPara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6826536" y="1708838"/>
            <a:ext cx="364202" cy="523220"/>
            <a:chOff x="5109979" y="3078559"/>
            <a:chExt cx="364202" cy="523220"/>
          </a:xfrm>
        </p:grpSpPr>
        <p:sp>
          <p:nvSpPr>
            <p:cNvPr id="28" name="Овал 27"/>
            <p:cNvSpPr/>
            <p:nvPr/>
          </p:nvSpPr>
          <p:spPr>
            <a:xfrm>
              <a:off x="5148064" y="3219822"/>
              <a:ext cx="288032" cy="288032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109979" y="3078559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–</a:t>
              </a:r>
              <a:endPara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6500419" y="872698"/>
            <a:ext cx="364202" cy="523220"/>
            <a:chOff x="5109979" y="3078559"/>
            <a:chExt cx="364202" cy="523220"/>
          </a:xfrm>
        </p:grpSpPr>
        <p:sp>
          <p:nvSpPr>
            <p:cNvPr id="31" name="Овал 30"/>
            <p:cNvSpPr/>
            <p:nvPr/>
          </p:nvSpPr>
          <p:spPr>
            <a:xfrm>
              <a:off x="5148064" y="3219822"/>
              <a:ext cx="288032" cy="288032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109979" y="3078559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–</a:t>
              </a:r>
              <a:endPara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7205721" y="2170285"/>
            <a:ext cx="364202" cy="523220"/>
            <a:chOff x="5109979" y="3078559"/>
            <a:chExt cx="364202" cy="523220"/>
          </a:xfrm>
        </p:grpSpPr>
        <p:sp>
          <p:nvSpPr>
            <p:cNvPr id="34" name="Овал 33"/>
            <p:cNvSpPr/>
            <p:nvPr/>
          </p:nvSpPr>
          <p:spPr>
            <a:xfrm>
              <a:off x="5148064" y="3219822"/>
              <a:ext cx="288032" cy="288032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109979" y="3078559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–</a:t>
              </a:r>
              <a:endPara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6224079" y="2305384"/>
            <a:ext cx="364202" cy="523220"/>
            <a:chOff x="5109979" y="3094867"/>
            <a:chExt cx="364202" cy="523220"/>
          </a:xfrm>
        </p:grpSpPr>
        <p:sp>
          <p:nvSpPr>
            <p:cNvPr id="37" name="Овал 36"/>
            <p:cNvSpPr/>
            <p:nvPr/>
          </p:nvSpPr>
          <p:spPr>
            <a:xfrm>
              <a:off x="5148064" y="3219822"/>
              <a:ext cx="288032" cy="288032"/>
            </a:xfrm>
            <a:prstGeom prst="ellips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109979" y="3094867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–</a:t>
              </a:r>
              <a:endParaRPr lang="ru-RU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pic>
        <p:nvPicPr>
          <p:cNvPr id="7172" name="Picture 4" descr="http://xn----7sbcbvasxtxi1ae2c3dh.xn--p1ai/wp-content/uploads/2012/09/puding_s_izumom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64" t="8390" b="6588"/>
          <a:stretch/>
        </p:blipFill>
        <p:spPr bwMode="auto">
          <a:xfrm>
            <a:off x="7130365" y="3228206"/>
            <a:ext cx="1671666" cy="12625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34" t="5425" r="54563" b="4935"/>
          <a:stretch/>
        </p:blipFill>
        <p:spPr>
          <a:xfrm>
            <a:off x="4932363" y="3228206"/>
            <a:ext cx="1671715" cy="12555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36723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c3a4eefb9a9e4ef2ade2239bf3bc9daba7fc3bc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475</TotalTime>
  <Words>801</Words>
  <Application>Microsoft Office PowerPoint</Application>
  <PresentationFormat>Экран (16:9)</PresentationFormat>
  <Paragraphs>136</Paragraphs>
  <Slides>20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RePack, Sanbuild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motya</dc:creator>
  <cp:lastModifiedBy>user</cp:lastModifiedBy>
  <cp:revision>39</cp:revision>
  <dcterms:created xsi:type="dcterms:W3CDTF">2014-02-26T04:39:36Z</dcterms:created>
  <dcterms:modified xsi:type="dcterms:W3CDTF">2014-03-20T09:02:25Z</dcterms:modified>
</cp:coreProperties>
</file>